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674" r:id="rId2"/>
  </p:sldMasterIdLst>
  <p:notesMasterIdLst>
    <p:notesMasterId r:id="rId48"/>
  </p:notesMasterIdLst>
  <p:handoutMasterIdLst>
    <p:handoutMasterId r:id="rId49"/>
  </p:handoutMasterIdLst>
  <p:sldIdLst>
    <p:sldId id="373" r:id="rId3"/>
    <p:sldId id="296" r:id="rId4"/>
    <p:sldId id="425" r:id="rId5"/>
    <p:sldId id="424" r:id="rId6"/>
    <p:sldId id="445" r:id="rId7"/>
    <p:sldId id="457" r:id="rId8"/>
    <p:sldId id="455" r:id="rId9"/>
    <p:sldId id="423" r:id="rId10"/>
    <p:sldId id="464" r:id="rId11"/>
    <p:sldId id="422" r:id="rId12"/>
    <p:sldId id="310" r:id="rId13"/>
    <p:sldId id="357" r:id="rId14"/>
    <p:sldId id="426" r:id="rId15"/>
    <p:sldId id="433" r:id="rId16"/>
    <p:sldId id="428" r:id="rId17"/>
    <p:sldId id="434" r:id="rId18"/>
    <p:sldId id="465" r:id="rId19"/>
    <p:sldId id="458" r:id="rId20"/>
    <p:sldId id="435" r:id="rId21"/>
    <p:sldId id="429" r:id="rId22"/>
    <p:sldId id="432" r:id="rId23"/>
    <p:sldId id="436" r:id="rId24"/>
    <p:sldId id="437" r:id="rId25"/>
    <p:sldId id="430" r:id="rId26"/>
    <p:sldId id="412" r:id="rId27"/>
    <p:sldId id="443" r:id="rId28"/>
    <p:sldId id="444" r:id="rId29"/>
    <p:sldId id="427" r:id="rId30"/>
    <p:sldId id="431" r:id="rId31"/>
    <p:sldId id="439" r:id="rId32"/>
    <p:sldId id="460" r:id="rId33"/>
    <p:sldId id="442" r:id="rId34"/>
    <p:sldId id="448" r:id="rId35"/>
    <p:sldId id="449" r:id="rId36"/>
    <p:sldId id="450" r:id="rId37"/>
    <p:sldId id="451" r:id="rId38"/>
    <p:sldId id="452" r:id="rId39"/>
    <p:sldId id="454" r:id="rId40"/>
    <p:sldId id="463" r:id="rId41"/>
    <p:sldId id="440" r:id="rId42"/>
    <p:sldId id="461" r:id="rId43"/>
    <p:sldId id="462" r:id="rId44"/>
    <p:sldId id="447" r:id="rId45"/>
    <p:sldId id="415" r:id="rId46"/>
    <p:sldId id="270" r:id="rId47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3" autoAdjust="0"/>
    <p:restoredTop sz="94676"/>
  </p:normalViewPr>
  <p:slideViewPr>
    <p:cSldViewPr snapToGrid="0" snapToObjects="1">
      <p:cViewPr varScale="1">
        <p:scale>
          <a:sx n="146" d="100"/>
          <a:sy n="146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2" d="100"/>
          <a:sy n="162" d="100"/>
        </p:scale>
        <p:origin x="4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E7EBF-C2BC-894F-B8E4-D11745C2F901}" type="datetime1">
              <a:rPr lang="fr-CH" smtClean="0"/>
              <a:t>11.12.2024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Corps grand-ducal d'incendie et de secours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C416C-E44A-B64B-91CC-FFADEB5AF2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00351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29E4F-6AE7-5840-8A0C-56F1F005CFEC}" type="datetime1">
              <a:rPr lang="fr-CH" smtClean="0"/>
              <a:t>11.12.2024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Corps grand-ducal d'incendie et de secours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FBC06-1DCC-DC47-8474-10738F26256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150935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163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800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841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00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374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286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411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037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246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497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338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169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415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912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57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584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7064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896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32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9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50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08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15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815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742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0C9C6D-325B-184D-8048-5CFB410E59B2}" type="datetime1">
              <a:rPr lang="fr-CH" smtClean="0"/>
              <a:t>11.12.2024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d'incendie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BC06-1DCC-DC47-8474-10738F26256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02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2868652"/>
            <a:ext cx="7886700" cy="553998"/>
          </a:xfrm>
        </p:spPr>
        <p:txBody>
          <a:bodyPr lIns="0" tIns="0" rIns="90000" bIns="0" anchor="b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332399"/>
          </a:xfrm>
        </p:spPr>
        <p:txBody>
          <a:bodyPr lIns="0" tIns="0" rIns="90000" bIns="0">
            <a:sp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lear Sans" panose="020B0503030202020304" pitchFamily="34" charset="0"/>
                <a:ea typeface="Clear Sans" panose="020B0503030202020304" pitchFamily="34" charset="0"/>
                <a:cs typeface="Clear Sans" panose="020B05030302020203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4451790"/>
            <a:ext cx="2057400" cy="274637"/>
          </a:xfrm>
        </p:spPr>
        <p:txBody>
          <a:bodyPr/>
          <a:lstStyle/>
          <a:p>
            <a:fld id="{19C8B7CD-2D4B-564B-8B9A-77FB43FA6A46}" type="datetime1">
              <a:rPr lang="fr-CH" smtClean="0"/>
              <a:t>11.12.2024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89" y="741682"/>
            <a:ext cx="3802923" cy="101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6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1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75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725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444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4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942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89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335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832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40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2868652"/>
            <a:ext cx="7886700" cy="553998"/>
          </a:xfrm>
        </p:spPr>
        <p:txBody>
          <a:bodyPr lIns="0" tIns="0" rIns="90000" bIns="0" anchor="b">
            <a:spAutoFit/>
          </a:bodyPr>
          <a:lstStyle>
            <a:lvl1pPr>
              <a:defRPr sz="4000">
                <a:solidFill>
                  <a:srgbClr val="28357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332399"/>
          </a:xfrm>
        </p:spPr>
        <p:txBody>
          <a:bodyPr lIns="0" tIns="0" rIns="90000" bIns="0">
            <a:spAutoFit/>
          </a:bodyPr>
          <a:lstStyle>
            <a:lvl1pPr marL="0" indent="0">
              <a:buNone/>
              <a:defRPr sz="2400" b="0" i="0">
                <a:solidFill>
                  <a:srgbClr val="283574"/>
                </a:solidFill>
                <a:latin typeface="Clear Sans" panose="020B0503030202020304" pitchFamily="34" charset="0"/>
                <a:ea typeface="Clear Sans" panose="020B0503030202020304" pitchFamily="34" charset="0"/>
                <a:cs typeface="Clear Sans" panose="020B05030302020203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4451790"/>
            <a:ext cx="2057400" cy="274637"/>
          </a:xfrm>
        </p:spPr>
        <p:txBody>
          <a:bodyPr/>
          <a:lstStyle>
            <a:lvl1pPr>
              <a:defRPr>
                <a:solidFill>
                  <a:srgbClr val="283574"/>
                </a:solidFill>
              </a:defRPr>
            </a:lvl1pPr>
          </a:lstStyle>
          <a:p>
            <a:fld id="{19C8B7CD-2D4B-564B-8B9A-77FB43FA6A46}" type="datetime1">
              <a:rPr lang="fr-CH" smtClean="0"/>
              <a:pPr/>
              <a:t>11.12.2024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89" y="741682"/>
            <a:ext cx="3802923" cy="10116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2638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13971"/>
            <a:ext cx="7886700" cy="250270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260000"/>
            <a:ext cx="3867150" cy="305668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0000"/>
            <a:ext cx="3867150" cy="305668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29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rgbClr val="28357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rgbClr val="28357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126451" cy="535531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3"/>
          </p:nvPr>
        </p:nvSpPr>
        <p:spPr>
          <a:xfrm>
            <a:off x="628650" y="1879600"/>
            <a:ext cx="3867150" cy="243708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79600"/>
            <a:ext cx="3867150" cy="243708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32078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03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4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429" y="538756"/>
            <a:ext cx="8432192" cy="4057958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77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'écran Bleu">
    <p:bg>
      <p:bgPr>
        <a:solidFill>
          <a:srgbClr val="2835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685800"/>
            <a:ext cx="23114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4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d'écran 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685800"/>
            <a:ext cx="2311400" cy="3771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d'écran Bleu">
    <p:bg>
      <p:bgPr>
        <a:solidFill>
          <a:srgbClr val="2835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1879600"/>
            <a:ext cx="5156200" cy="1371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'écran 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1879600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6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50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5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35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0" tIns="46800" rIns="90000" bIns="0" rtlCol="0" anchor="b" anchorCtr="0"/>
          <a:lstStyle>
            <a:lvl1pPr algn="l">
              <a:defRPr sz="900">
                <a:solidFill>
                  <a:schemeClr val="bg1"/>
                </a:solidFill>
                <a:latin typeface="Clear Sans" panose="020B0503030202020304" pitchFamily="34" charset="0"/>
                <a:ea typeface="Clear Sans" panose="020B0503030202020304" pitchFamily="34" charset="0"/>
                <a:cs typeface="Clear Sans" panose="020B0503030202020304" pitchFamily="34" charset="0"/>
              </a:defRPr>
            </a:lvl1pPr>
          </a:lstStyle>
          <a:p>
            <a:fld id="{0C12CB2A-731F-8541-8AB7-B238511BE4EF}" type="datetime1">
              <a:rPr lang="fr-CH" smtClean="0"/>
              <a:pPr/>
              <a:t>11.12.2024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Clear Sans" panose="020B0503030202020304" pitchFamily="34" charset="0"/>
                <a:ea typeface="Clear Sans" panose="020B0503030202020304" pitchFamily="34" charset="0"/>
                <a:cs typeface="Clear Sans" panose="020B0503030202020304" pitchFamily="34" charset="0"/>
              </a:defRPr>
            </a:lvl1pPr>
          </a:lstStyle>
          <a:p>
            <a:r>
              <a:rPr lang="fr-FR"/>
              <a:t>Corps Grand-Ducal d'incendie et de secours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  <a:latin typeface="Clear Sans" panose="020B0503030202020304" pitchFamily="34" charset="0"/>
                <a:ea typeface="Clear Sans" panose="020B0503030202020304" pitchFamily="34" charset="0"/>
                <a:cs typeface="Clear Sans" panose="020B0503030202020304" pitchFamily="34" charset="0"/>
              </a:defRPr>
            </a:lvl1pPr>
          </a:lstStyle>
          <a:p>
            <a:fld id="{DD429806-E5EE-964D-9102-9F9F808F48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85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0" r:id="rId3"/>
    <p:sldLayoutId id="2147483683" r:id="rId4"/>
    <p:sldLayoutId id="2147483698" r:id="rId5"/>
    <p:sldLayoutId id="2147483697" r:id="rId6"/>
    <p:sldLayoutId id="2147483684" r:id="rId7"/>
    <p:sldLayoutId id="2147483706" r:id="rId8"/>
    <p:sldLayoutId id="2147483707" r:id="rId9"/>
    <p:sldLayoutId id="2147483712" r:id="rId10"/>
    <p:sldLayoutId id="2147483708" r:id="rId11"/>
    <p:sldLayoutId id="2147483709" r:id="rId12"/>
    <p:sldLayoutId id="2147483713" r:id="rId13"/>
    <p:sldLayoutId id="2147483710" r:id="rId14"/>
    <p:sldLayoutId id="2147483711" r:id="rId15"/>
    <p:sldLayoutId id="2147483714" r:id="rId16"/>
    <p:sldLayoutId id="2147483703" r:id="rId17"/>
    <p:sldLayoutId id="2147483704" r:id="rId18"/>
    <p:sldLayoutId id="2147483705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bg1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bg1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126451" cy="535531"/>
          </a:xfrm>
          <a:prstGeom prst="rect">
            <a:avLst/>
          </a:prstGeom>
        </p:spPr>
        <p:txBody>
          <a:bodyPr vert="horz" wrap="square" lIns="0" tIns="45720" rIns="90000" bIns="45720" rtlCol="0" anchor="t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260001"/>
            <a:ext cx="7886700" cy="3056680"/>
          </a:xfrm>
          <a:prstGeom prst="rect">
            <a:avLst/>
          </a:prstGeom>
        </p:spPr>
        <p:txBody>
          <a:bodyPr vert="horz" lIns="0" tIns="45720" rIns="9000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8650" y="4411683"/>
            <a:ext cx="5486400" cy="274637"/>
          </a:xfrm>
          <a:prstGeom prst="rect">
            <a:avLst/>
          </a:prstGeom>
        </p:spPr>
        <p:txBody>
          <a:bodyPr vert="horz" lIns="0" tIns="46800" rIns="0" bIns="0" rtlCol="0" anchor="ctr" anchorCtr="0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  <a:latin typeface="Clear Sans" panose="020B0503030202020304" pitchFamily="34" charset="0"/>
                <a:ea typeface="Clear Sans" panose="020B0503030202020304" pitchFamily="34" charset="0"/>
                <a:cs typeface="Clear Sans" panose="020B0503030202020304" pitchFamily="34" charset="0"/>
              </a:defRPr>
            </a:lvl1pPr>
          </a:lstStyle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411683"/>
            <a:ext cx="2057400" cy="274637"/>
          </a:xfrm>
          <a:prstGeom prst="rect">
            <a:avLst/>
          </a:prstGeom>
        </p:spPr>
        <p:txBody>
          <a:bodyPr vert="horz" lIns="0" tIns="46800" rIns="0" bIns="0" rtlCol="0" anchor="ctr" anchorCtr="0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Clear Sans" panose="020B0503030202020304" pitchFamily="34" charset="0"/>
                <a:ea typeface="Clear Sans" panose="020B0503030202020304" pitchFamily="34" charset="0"/>
                <a:cs typeface="Clear Sans" panose="020B0503030202020304" pitchFamily="34" charset="0"/>
              </a:defRPr>
            </a:lvl1pPr>
          </a:lstStyle>
          <a:p>
            <a:fld id="{70744165-2741-EB48-80A9-9DA8B06B081F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522" y="540648"/>
            <a:ext cx="537828" cy="5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2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9" r:id="rId2"/>
    <p:sldLayoutId id="2147483678" r:id="rId3"/>
    <p:sldLayoutId id="2147483679" r:id="rId4"/>
    <p:sldLayoutId id="2147483680" r:id="rId5"/>
    <p:sldLayoutId id="2147483681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283574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b="0" i="0" kern="1200">
          <a:solidFill>
            <a:schemeClr val="bg1">
              <a:lumMod val="65000"/>
            </a:schemeClr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65000"/>
            </a:schemeClr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bg1">
              <a:lumMod val="65000"/>
            </a:schemeClr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bg1">
              <a:lumMod val="65000"/>
            </a:schemeClr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bg1">
              <a:lumMod val="65000"/>
            </a:schemeClr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.cgdis.lu/online/www/nav_content/modules/FRE/index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112.public.lu/fr/formation/premiersecours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png"/><Relationship Id="rId4" Type="http://schemas.openxmlformats.org/officeDocument/2006/relationships/image" Target="../media/image59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2314654"/>
            <a:ext cx="7886700" cy="1107996"/>
          </a:xfrm>
        </p:spPr>
        <p:txBody>
          <a:bodyPr/>
          <a:lstStyle/>
          <a:p>
            <a:r>
              <a:rPr lang="de-CH" dirty="0"/>
              <a:t>Brandschutz und Erste Hilfe in der Landwirtschaft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332399"/>
          </a:xfrm>
        </p:spPr>
        <p:txBody>
          <a:bodyPr/>
          <a:lstStyle/>
          <a:p>
            <a:r>
              <a:rPr lang="de-CH" dirty="0" err="1"/>
              <a:t>Vitarium</a:t>
            </a:r>
            <a:r>
              <a:rPr lang="de-CH" dirty="0"/>
              <a:t> – </a:t>
            </a:r>
            <a:r>
              <a:rPr lang="de-CH" dirty="0" err="1"/>
              <a:t>Roost</a:t>
            </a:r>
            <a:r>
              <a:rPr lang="de-CH" dirty="0"/>
              <a:t>/Bissen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7CD-2D4B-564B-8B9A-77FB43FA6A46}" type="datetime1">
              <a:rPr lang="fr-CH" smtClean="0"/>
              <a:t>11.12.2024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5791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Einleitung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u="sng" dirty="0"/>
              <a:t>Brandursachen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D952893B-8714-45A9-BA26-586FA595E4A4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344575" y="2121694"/>
          <a:ext cx="3352800" cy="1333500"/>
        </p:xfrm>
        <a:graphic>
          <a:graphicData uri="http://schemas.openxmlformats.org/drawingml/2006/table">
            <a:tbl>
              <a:tblPr/>
              <a:tblGrid>
                <a:gridCol w="1397000">
                  <a:extLst>
                    <a:ext uri="{9D8B030D-6E8A-4147-A177-3AD203B41FA5}">
                      <a16:colId xmlns:a16="http://schemas.microsoft.com/office/drawing/2014/main" val="3994884128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6653883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LU" sz="1000" b="1" i="0" u="none" strike="noStrike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Brandursache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LU" sz="1000" b="1" i="0" u="none" strike="noStrike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Beispiel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02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L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natürliche Ursache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LU" sz="1000" b="0" i="0" u="none" strike="noStrike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Blitzschlag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2449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LU" sz="1000" b="0" i="0" u="none" strike="noStrike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durch Tiere verursacht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Bisse vun Nagetieren an Kabeln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3113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LU" sz="1000" b="0" i="0" u="none" strike="noStrike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Selbstentzündung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LU" sz="1000" b="0" i="0" u="none" strike="noStrike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ölgetränkter Lappen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0846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L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technische</a:t>
                      </a:r>
                      <a:r>
                        <a:rPr lang="fr-L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 Ursache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LU" sz="1000" b="0" i="0" u="none" strike="noStrike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Defekt an technischem Gerät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5155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LU" sz="1000" b="0" i="0" u="none" strike="noStrike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Fahlässigkeit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LU" sz="1000" b="0" i="0" u="none" strike="noStrike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Rauchen im Bett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2507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LU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Brandstiftung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LU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lear sans" panose="020B0503030202020304"/>
                        </a:rPr>
                        <a:t>Anzünden einer Mülltonne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11330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10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889698"/>
            <a:ext cx="37147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6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Einleitung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Schutzziele des vorbeugenden Brandschutzes</a:t>
            </a:r>
          </a:p>
          <a:p>
            <a:r>
              <a:rPr lang="de-CH" sz="1600" dirty="0"/>
              <a:t>Verhinderung der Brandentstehung</a:t>
            </a:r>
          </a:p>
          <a:p>
            <a:r>
              <a:rPr lang="de-CH" sz="1600" dirty="0"/>
              <a:t>Verhinderung der Ausbreitung von Feuer und Rauch</a:t>
            </a:r>
          </a:p>
          <a:p>
            <a:r>
              <a:rPr lang="de-CH" sz="1600" dirty="0"/>
              <a:t>Rettung von Menschen und Tieren</a:t>
            </a:r>
          </a:p>
          <a:p>
            <a:r>
              <a:rPr lang="de-CH" sz="1600" dirty="0"/>
              <a:t>Ermöglichen von wirksamen Löscharbeiten</a:t>
            </a:r>
          </a:p>
          <a:p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11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CAE76-7BF3-4FBD-8C3A-70E593CE3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884" y="1164999"/>
            <a:ext cx="1046187" cy="1046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68B4F6-2C15-48C9-8C1E-BD435462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228" y="2669721"/>
            <a:ext cx="1028843" cy="1562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EFEC69-ADEC-46F2-AFA2-2FBF64104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74" y="3105000"/>
            <a:ext cx="2892332" cy="1259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E0BF3E-E91A-47E8-9005-F550FBE57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721" y="3228391"/>
            <a:ext cx="2089659" cy="113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2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2314654"/>
            <a:ext cx="7886700" cy="1107996"/>
          </a:xfrm>
        </p:spPr>
        <p:txBody>
          <a:bodyPr/>
          <a:lstStyle/>
          <a:p>
            <a:r>
              <a:rPr lang="de-CH" dirty="0"/>
              <a:t>Verhinderung der Brandentstehung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332399"/>
          </a:xfrm>
        </p:spPr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5359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Verhinderung der Brandentstehung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…in Gebäuden</a:t>
            </a:r>
          </a:p>
          <a:p>
            <a:r>
              <a:rPr lang="de-DE" sz="1600" dirty="0"/>
              <a:t>Anlagen und elektrische Geräte turnusgemäß warten</a:t>
            </a:r>
          </a:p>
          <a:p>
            <a:pPr marL="0" indent="0">
              <a:buNone/>
            </a:pPr>
            <a:r>
              <a:rPr lang="de-DE" sz="1600" dirty="0"/>
              <a:t>	→ </a:t>
            </a:r>
            <a:r>
              <a:rPr lang="de-DE" sz="1600" b="1" dirty="0"/>
              <a:t>Brandursache Nr. 1 </a:t>
            </a:r>
            <a:r>
              <a:rPr lang="de-DE" sz="1600" dirty="0"/>
              <a:t>ist </a:t>
            </a:r>
            <a:r>
              <a:rPr lang="de-DE" sz="1600" b="1" dirty="0"/>
              <a:t>Elektrizität</a:t>
            </a:r>
            <a:r>
              <a:rPr lang="de-DE" sz="1600" dirty="0"/>
              <a:t>.</a:t>
            </a:r>
          </a:p>
          <a:p>
            <a:r>
              <a:rPr lang="de-DE" sz="1600" dirty="0"/>
              <a:t>Vorsicht bei feuergefährlichen Arbeiten</a:t>
            </a:r>
          </a:p>
          <a:p>
            <a:r>
              <a:rPr lang="de-DE" sz="1600" dirty="0"/>
              <a:t>Heu und Stroh sowie Düngemittel, Brenn- und Kraftstoffe ordnungsgemäß lagern</a:t>
            </a:r>
          </a:p>
          <a:p>
            <a:endParaRPr lang="de-DE" sz="1600" dirty="0"/>
          </a:p>
          <a:p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13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0CC9C5-F87E-4E84-92D1-AEC003DB4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098" y="3185384"/>
            <a:ext cx="877178" cy="1315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0DA1AC-226A-40B0-8F3D-70EE5BCEA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347" y="3258856"/>
            <a:ext cx="1588932" cy="1057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F60B9-57ED-4852-AA9E-C3BB58248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57" y="3486999"/>
            <a:ext cx="712536" cy="712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8084D-51F4-4137-9BD4-8E6560EBC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794" y="3431500"/>
            <a:ext cx="712536" cy="712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94EAB-9787-493D-B300-4475F9CB1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03" y="1330779"/>
            <a:ext cx="2225704" cy="13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53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Verhinderung der Brandentstehung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…bei Maschinen und Fahrzeugen</a:t>
            </a:r>
          </a:p>
          <a:p>
            <a:r>
              <a:rPr lang="de-DE" sz="1600" dirty="0"/>
              <a:t>Regelmäßig säubern und Staub entfernen</a:t>
            </a:r>
          </a:p>
          <a:p>
            <a:r>
              <a:rPr lang="de-DE" sz="1600" dirty="0"/>
              <a:t>Regelmäßige Wartung</a:t>
            </a: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14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C0084-6E4E-4661-B98B-6D172D160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924" y="2835880"/>
            <a:ext cx="1980952" cy="1047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C96DB-4351-47DD-BA42-E57D200A0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950" y="2835880"/>
            <a:ext cx="1914286" cy="1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24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2868652"/>
            <a:ext cx="7886700" cy="553998"/>
          </a:xfrm>
        </p:spPr>
        <p:txBody>
          <a:bodyPr/>
          <a:lstStyle/>
          <a:p>
            <a:r>
              <a:rPr lang="de-CH" dirty="0"/>
              <a:t>Verhinderung der Ausbreitung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332399"/>
          </a:xfrm>
        </p:spPr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44565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Verhinderung der Ausbreitung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…zwischen Gebäuden</a:t>
            </a:r>
          </a:p>
          <a:p>
            <a:r>
              <a:rPr lang="de-DE" sz="1600" dirty="0"/>
              <a:t>Durch Abstände zwischen Gebäuden (Neubauten, wenn möglich)</a:t>
            </a:r>
          </a:p>
          <a:p>
            <a:pPr marL="0" indent="0">
              <a:buNone/>
            </a:pPr>
            <a:endParaRPr lang="de-DE" sz="1600" dirty="0"/>
          </a:p>
          <a:p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16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4E4018-0DA5-4153-8D24-52FD0E22D38C}"/>
              </a:ext>
            </a:extLst>
          </p:cNvPr>
          <p:cNvSpPr/>
          <p:nvPr/>
        </p:nvSpPr>
        <p:spPr>
          <a:xfrm>
            <a:off x="5175540" y="2169446"/>
            <a:ext cx="2444885" cy="127756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F1FFCC-6C47-431E-9D2F-CFED091304FE}"/>
              </a:ext>
            </a:extLst>
          </p:cNvPr>
          <p:cNvSpPr/>
          <p:nvPr/>
        </p:nvSpPr>
        <p:spPr>
          <a:xfrm>
            <a:off x="7620425" y="2169448"/>
            <a:ext cx="1118869" cy="194037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E056E9-CD14-42E4-A6A9-2821F38FB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15" y="2733719"/>
            <a:ext cx="353599" cy="475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C729D8-3C34-4047-A912-2FFF027D9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193" y="2233112"/>
            <a:ext cx="353512" cy="471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DF62D-CF71-4D97-A5E1-B9CC177CC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230" y="2366760"/>
            <a:ext cx="353512" cy="471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E5EC34-0B8E-4E94-838F-DC61EBAB88FF}"/>
              </a:ext>
            </a:extLst>
          </p:cNvPr>
          <p:cNvSpPr txBox="1"/>
          <p:nvPr/>
        </p:nvSpPr>
        <p:spPr>
          <a:xfrm>
            <a:off x="5275471" y="2742926"/>
            <a:ext cx="10446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dirty="0" err="1"/>
              <a:t>Gebäude</a:t>
            </a:r>
            <a:r>
              <a:rPr lang="fr-LU" dirty="0"/>
              <a:t>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53485-5F1E-4871-AC78-DFBADF69AEDD}"/>
              </a:ext>
            </a:extLst>
          </p:cNvPr>
          <p:cNvSpPr txBox="1"/>
          <p:nvPr/>
        </p:nvSpPr>
        <p:spPr>
          <a:xfrm>
            <a:off x="7623559" y="3840421"/>
            <a:ext cx="10446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dirty="0" err="1"/>
              <a:t>Gebäude</a:t>
            </a:r>
            <a:r>
              <a:rPr lang="fr-LU" dirty="0"/>
              <a:t> 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B98BE4-B499-4FBB-A448-B404732DA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924" y="2570464"/>
            <a:ext cx="353599" cy="4755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BA5F79-B0F0-4955-81B4-A92D8E825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434" y="2641915"/>
            <a:ext cx="877900" cy="396274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74683D-C850-4D26-AC5D-16E553FFEEA1}"/>
              </a:ext>
            </a:extLst>
          </p:cNvPr>
          <p:cNvSpPr/>
          <p:nvPr/>
        </p:nvSpPr>
        <p:spPr>
          <a:xfrm rot="10800000">
            <a:off x="7492544" y="2167464"/>
            <a:ext cx="104504" cy="208844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64979B-AD3C-4846-A8DF-6E463B4EB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93267">
            <a:off x="7308675" y="4345461"/>
            <a:ext cx="400674" cy="289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3D4A36-D4E0-49CB-884A-16B5EBD5AD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6759" y="2583466"/>
            <a:ext cx="475529" cy="48162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F136BEE-F6FD-4E0E-BE4A-898C5C3AEBBC}"/>
              </a:ext>
            </a:extLst>
          </p:cNvPr>
          <p:cNvSpPr/>
          <p:nvPr/>
        </p:nvSpPr>
        <p:spPr>
          <a:xfrm>
            <a:off x="674992" y="2548968"/>
            <a:ext cx="1744761" cy="127756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4427D1B-BC53-432C-9B42-C1D70F4D6A4B}"/>
              </a:ext>
            </a:extLst>
          </p:cNvPr>
          <p:cNvSpPr/>
          <p:nvPr/>
        </p:nvSpPr>
        <p:spPr>
          <a:xfrm>
            <a:off x="3415217" y="2542483"/>
            <a:ext cx="1134939" cy="214383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84A1EFF-B74E-4AAF-9409-53CB2E7CE266}"/>
              </a:ext>
            </a:extLst>
          </p:cNvPr>
          <p:cNvCxnSpPr/>
          <p:nvPr/>
        </p:nvCxnSpPr>
        <p:spPr>
          <a:xfrm>
            <a:off x="2419753" y="2373870"/>
            <a:ext cx="960200" cy="129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2086823-9143-487F-84AA-2C774FB6A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120" y="2885419"/>
            <a:ext cx="353512" cy="4713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A2B4D3-F863-47FC-AE60-757F5A54F68C}"/>
              </a:ext>
            </a:extLst>
          </p:cNvPr>
          <p:cNvSpPr txBox="1"/>
          <p:nvPr/>
        </p:nvSpPr>
        <p:spPr>
          <a:xfrm>
            <a:off x="2486159" y="2039359"/>
            <a:ext cx="7900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dirty="0"/>
              <a:t>&lt; 8,00 m</a:t>
            </a:r>
          </a:p>
        </p:txBody>
      </p:sp>
      <p:sp>
        <p:nvSpPr>
          <p:cNvPr id="42" name="Right Arrow 15">
            <a:extLst>
              <a:ext uri="{FF2B5EF4-FFF2-40B4-BE49-F238E27FC236}">
                <a16:creationId xmlns:a16="http://schemas.microsoft.com/office/drawing/2014/main" id="{7A0274FB-281E-4DD9-BE89-907BC8D9C0D9}"/>
              </a:ext>
            </a:extLst>
          </p:cNvPr>
          <p:cNvSpPr/>
          <p:nvPr/>
        </p:nvSpPr>
        <p:spPr>
          <a:xfrm>
            <a:off x="2517029" y="2953636"/>
            <a:ext cx="862924" cy="45031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B7287A-BF6A-4DFF-A812-D37DC4D53856}"/>
              </a:ext>
            </a:extLst>
          </p:cNvPr>
          <p:cNvSpPr txBox="1"/>
          <p:nvPr/>
        </p:nvSpPr>
        <p:spPr>
          <a:xfrm>
            <a:off x="2419753" y="3441610"/>
            <a:ext cx="8564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dirty="0" err="1">
                <a:solidFill>
                  <a:srgbClr val="FF0000"/>
                </a:solidFill>
              </a:rPr>
              <a:t>Wärme</a:t>
            </a:r>
            <a:r>
              <a:rPr lang="fr-LU" dirty="0">
                <a:solidFill>
                  <a:srgbClr val="FF0000"/>
                </a:solidFill>
              </a:rPr>
              <a:t>-</a:t>
            </a:r>
          </a:p>
          <a:p>
            <a:r>
              <a:rPr lang="fr-LU" dirty="0" err="1">
                <a:solidFill>
                  <a:srgbClr val="FF0000"/>
                </a:solidFill>
              </a:rPr>
              <a:t>strahlung</a:t>
            </a:r>
            <a:endParaRPr lang="fr-LU" dirty="0">
              <a:solidFill>
                <a:srgbClr val="FF000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A81CCDC-5BF4-4EA8-8E1B-D29300E5D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229" y="2916884"/>
            <a:ext cx="353599" cy="47552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BE83043-0AB7-43AD-8B48-90A16C96A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091" y="2602074"/>
            <a:ext cx="353512" cy="4713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3F9AFE1-9B97-4E35-92AE-AFF00519A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091" y="3178074"/>
            <a:ext cx="353512" cy="47135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0224422-737C-47A1-A26A-78420BA75FFF}"/>
              </a:ext>
            </a:extLst>
          </p:cNvPr>
          <p:cNvSpPr txBox="1"/>
          <p:nvPr/>
        </p:nvSpPr>
        <p:spPr>
          <a:xfrm>
            <a:off x="674992" y="2971053"/>
            <a:ext cx="10446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dirty="0" err="1"/>
              <a:t>Gebäude</a:t>
            </a:r>
            <a:r>
              <a:rPr lang="fr-LU" dirty="0"/>
              <a:t> 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CFBCF6-69B4-4B2C-8FBE-5C57F0DE9062}"/>
              </a:ext>
            </a:extLst>
          </p:cNvPr>
          <p:cNvSpPr txBox="1"/>
          <p:nvPr/>
        </p:nvSpPr>
        <p:spPr>
          <a:xfrm>
            <a:off x="3609658" y="3573636"/>
            <a:ext cx="10446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dirty="0" err="1"/>
              <a:t>Gebäude</a:t>
            </a:r>
            <a:r>
              <a:rPr lang="fr-LU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11014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Verhinderung der Ausbreitung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…zwischen Gebäuden</a:t>
            </a:r>
          </a:p>
          <a:p>
            <a:r>
              <a:rPr lang="de-DE" sz="1600" dirty="0"/>
              <a:t>Durch Abstände zwischen Gebäuden (Neubauten, wenn möglich)</a:t>
            </a:r>
          </a:p>
          <a:p>
            <a:pPr marL="0" indent="0">
              <a:buNone/>
            </a:pPr>
            <a:endParaRPr lang="de-DE" sz="1600" dirty="0"/>
          </a:p>
          <a:p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17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0E3F1F-A362-4E3E-9AF0-0AE3E4761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838" y="2119856"/>
            <a:ext cx="3708074" cy="20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91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Verhinderung der Ausbreitung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…zwischen Gebäuden</a:t>
            </a:r>
          </a:p>
          <a:p>
            <a:r>
              <a:rPr lang="de-DE" sz="1600" dirty="0"/>
              <a:t>Möglicherweise Schwierigkeiten bei der Brandbekämpfung/-eindämmung bei PV-Anlagen, welche sich durchgehend über mehrere Gebäude erstrecken.</a:t>
            </a:r>
          </a:p>
          <a:p>
            <a:pPr marL="0" indent="0">
              <a:buNone/>
            </a:pPr>
            <a:endParaRPr lang="de-DE" sz="1600" dirty="0"/>
          </a:p>
          <a:p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18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F6905-E1D6-46A7-AEE6-D267291C0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346" y="2571750"/>
            <a:ext cx="1457580" cy="1749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EF9A2-E2BB-44F6-95F1-8579E391F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382" y="2625654"/>
            <a:ext cx="3428719" cy="206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23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Verhinderung der Ausbreitung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…bei Maschinen und Fahrzeugen</a:t>
            </a:r>
          </a:p>
          <a:p>
            <a:r>
              <a:rPr lang="de-DE" sz="1600" dirty="0"/>
              <a:t>Vorhalten eines Traktors mit Gruber zur Unterstützung der Löscharbeiten der Feuerwehr. </a:t>
            </a:r>
          </a:p>
          <a:p>
            <a:endParaRPr lang="de-DE" sz="1600" dirty="0"/>
          </a:p>
          <a:p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19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761" y="1950846"/>
            <a:ext cx="3667961" cy="23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3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CGDIS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332399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7CD-2D4B-564B-8B9A-77FB43FA6A46}" type="datetime1">
              <a:rPr lang="fr-CH" smtClean="0"/>
              <a:t>11.12.2024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647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2868652"/>
            <a:ext cx="7886700" cy="553998"/>
          </a:xfrm>
        </p:spPr>
        <p:txBody>
          <a:bodyPr/>
          <a:lstStyle/>
          <a:p>
            <a:r>
              <a:rPr lang="de-CH" dirty="0"/>
              <a:t>Rettung von Mensch und Tier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332399"/>
          </a:xfrm>
        </p:spPr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3042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Rettung von </a:t>
            </a:r>
            <a:r>
              <a:rPr lang="de-CH" u="sng" dirty="0"/>
              <a:t>Mensch</a:t>
            </a:r>
            <a:r>
              <a:rPr lang="de-CH" dirty="0"/>
              <a:t> und Tier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…aus Gebäuden </a:t>
            </a:r>
          </a:p>
          <a:p>
            <a:r>
              <a:rPr lang="de-CH" sz="1600" dirty="0"/>
              <a:t>In der Regel </a:t>
            </a:r>
            <a:r>
              <a:rPr lang="de-CH" sz="1600" b="1" dirty="0"/>
              <a:t>ortskundige</a:t>
            </a:r>
            <a:r>
              <a:rPr lang="de-CH" sz="1600" dirty="0"/>
              <a:t> Personen anwesend</a:t>
            </a:r>
          </a:p>
          <a:p>
            <a:r>
              <a:rPr lang="de-CH" sz="1600" dirty="0"/>
              <a:t>Pädagogischer Bauernhof → Anwesenheit von </a:t>
            </a:r>
            <a:r>
              <a:rPr lang="de-CH" sz="1600" b="1" dirty="0"/>
              <a:t>ortsunkundigen</a:t>
            </a:r>
            <a:r>
              <a:rPr lang="de-CH" sz="1600" dirty="0"/>
              <a:t> Personen</a:t>
            </a:r>
          </a:p>
          <a:p>
            <a:r>
              <a:rPr lang="de-CH" sz="1600" dirty="0"/>
              <a:t>Warnen der anwesenden Personen</a:t>
            </a:r>
          </a:p>
          <a:p>
            <a:r>
              <a:rPr lang="de-CH" sz="1600" dirty="0"/>
              <a:t>Kennzeichnung der Fluchtwege</a:t>
            </a:r>
          </a:p>
          <a:p>
            <a:r>
              <a:rPr lang="de-DE" sz="1600" dirty="0"/>
              <a:t>Die Evakuierung fällt in die Zuständigkeit des Betreibers </a:t>
            </a:r>
          </a:p>
          <a:p>
            <a:pPr marL="0" indent="0">
              <a:buNone/>
            </a:pP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21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84989-F7EB-4197-869F-BECB08107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326" y="2353592"/>
            <a:ext cx="1145711" cy="110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75512-B53B-4B9B-A0ED-D2AEED4A2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188" y="3619207"/>
            <a:ext cx="2050913" cy="106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13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Rettung von </a:t>
            </a:r>
            <a:r>
              <a:rPr lang="de-CH" u="sng" dirty="0"/>
              <a:t>Mensch</a:t>
            </a:r>
            <a:r>
              <a:rPr lang="de-CH" dirty="0"/>
              <a:t> und Tier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u="sng" dirty="0"/>
              <a:t>…aus Wohnungen</a:t>
            </a:r>
          </a:p>
          <a:p>
            <a:r>
              <a:rPr lang="de-CH" sz="1600" dirty="0"/>
              <a:t>Das Anbringen von Rauchmelder ist Pflicht. </a:t>
            </a:r>
          </a:p>
          <a:p>
            <a:pPr marL="357188" indent="0" algn="just">
              <a:buNone/>
            </a:pPr>
            <a:r>
              <a:rPr lang="fr-LU" sz="1200" dirty="0"/>
              <a:t>Loi du 6 décembre 2019 relative à l’installation obligatoire de détecteurs autonomes de fumée pour les immeubles comprenant au moins un logement et modifiant la loi modifiée du 27 juillet 1997 sur le contrat d’assurance.</a:t>
            </a:r>
            <a:endParaRPr lang="de-CH" sz="1200" dirty="0"/>
          </a:p>
          <a:p>
            <a:r>
              <a:rPr lang="de-DE" sz="1600" dirty="0"/>
              <a:t>Wohnungen und Zimmer, die zu Wohnzwecken vermietet oder zur Verfügung gestellt werden.</a:t>
            </a:r>
          </a:p>
          <a:p>
            <a:pPr marL="357188" indent="0" algn="just">
              <a:buNone/>
            </a:pPr>
            <a:r>
              <a:rPr lang="fr-LU" sz="1200" dirty="0"/>
              <a:t>Loi du 20 décembre 2019 relative aux critères de salubrité, d’hygiène, de sécurité et d’habitabilité des logements et chambres donnés en location ou mis à disposition à des fins d’habitation.</a:t>
            </a:r>
          </a:p>
          <a:p>
            <a:pPr marL="357188" indent="0" algn="just">
              <a:buNone/>
            </a:pPr>
            <a:r>
              <a:rPr lang="fr-LU" sz="1200" dirty="0"/>
              <a:t>Règlement grand-ducal du 20 décembre 2019 déterminant les critères minimaux de salubrité, d’hygiène, de sécurité et d’habitabilité auxquels doivent répondre les logements et chambres donnés en location ou mis à disposition à des fins d’habitation.</a:t>
            </a:r>
          </a:p>
          <a:p>
            <a:pPr marL="0" indent="0">
              <a:buNone/>
            </a:pP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22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606" y="540000"/>
            <a:ext cx="1380495" cy="145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84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Rettung von Mensch und </a:t>
            </a:r>
            <a:r>
              <a:rPr lang="de-CH" u="sng" dirty="0"/>
              <a:t>Tier</a:t>
            </a: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u="sng" dirty="0"/>
              <a:t>…aus Gebäuden</a:t>
            </a:r>
          </a:p>
          <a:p>
            <a:r>
              <a:rPr lang="de-DE" sz="1600" dirty="0"/>
              <a:t>Eine ausreichende Anzahl an Ausgängen sicherstellen</a:t>
            </a:r>
          </a:p>
          <a:p>
            <a:r>
              <a:rPr lang="de-DE" sz="1600" dirty="0"/>
              <a:t>Eine eingezäunte Fläche bereitstellen, die das Vieh aufnehmen kann</a:t>
            </a:r>
          </a:p>
          <a:p>
            <a:r>
              <a:rPr lang="de-DE" sz="1600" dirty="0"/>
              <a:t>Die Evakuierung des Viehs fällt in die Zuständigkeit des Betreibers </a:t>
            </a: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1651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2314654"/>
            <a:ext cx="7886700" cy="1107996"/>
          </a:xfrm>
        </p:spPr>
        <p:txBody>
          <a:bodyPr/>
          <a:lstStyle/>
          <a:p>
            <a:r>
              <a:rPr lang="de-CH" dirty="0"/>
              <a:t>Ermöglichen von wirksamen Löscharbeiten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332399"/>
          </a:xfrm>
        </p:spPr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1536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218329" cy="480131"/>
          </a:xfrm>
        </p:spPr>
        <p:txBody>
          <a:bodyPr/>
          <a:lstStyle/>
          <a:p>
            <a:r>
              <a:rPr lang="de-LU" sz="2800" dirty="0"/>
              <a:t>Ermöglichen von wirksamen Löscharbeiten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60001"/>
                <a:ext cx="7886700" cy="31516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CH" u="sng" dirty="0"/>
                  <a:t>…bei Gebäuden</a:t>
                </a:r>
              </a:p>
              <a:p>
                <a:r>
                  <a:rPr lang="de-LU" sz="1600" dirty="0"/>
                  <a:t>Erreichbarkeit </a:t>
                </a:r>
              </a:p>
              <a:p>
                <a:pPr indent="0">
                  <a:buNone/>
                </a:pPr>
                <a:r>
                  <a:rPr lang="de-LU" sz="1600" dirty="0"/>
                  <a:t>Beschaffenheit der Zufahrten</a:t>
                </a:r>
              </a:p>
              <a:p>
                <a:pPr indent="0">
                  <a:buNone/>
                </a:pPr>
                <a:r>
                  <a:rPr lang="de-LU" sz="1600" dirty="0"/>
                  <a:t>→ Belag</a:t>
                </a:r>
              </a:p>
              <a:p>
                <a:pPr indent="0">
                  <a:buNone/>
                </a:pPr>
                <a:r>
                  <a:rPr lang="de-LU" sz="1600" dirty="0"/>
                  <a:t>→ Breite</a:t>
                </a:r>
              </a:p>
              <a:p>
                <a:pPr indent="0">
                  <a:buNone/>
                </a:pPr>
                <a:r>
                  <a:rPr lang="de-LU" sz="1600" dirty="0"/>
                  <a:t>→ Neigung</a:t>
                </a:r>
              </a:p>
              <a:p>
                <a:pPr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LU" sz="170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de-LU" sz="1700" dirty="0"/>
              </a:p>
              <a:p>
                <a:endParaRPr lang="de-LU" sz="1600" dirty="0"/>
              </a:p>
              <a:p>
                <a:endParaRPr lang="de-LU" sz="1600" dirty="0"/>
              </a:p>
              <a:p>
                <a:endParaRPr lang="de-LU" sz="1600" dirty="0"/>
              </a:p>
              <a:p>
                <a:pPr marL="0" indent="0">
                  <a:buNone/>
                </a:pPr>
                <a:endParaRPr lang="de-LU" sz="1600" dirty="0"/>
              </a:p>
              <a:p>
                <a:pPr marL="0" indent="0">
                  <a:buNone/>
                </a:pPr>
                <a:endParaRPr lang="de-LU" sz="1600" dirty="0"/>
              </a:p>
              <a:p>
                <a:pPr marL="0" indent="0">
                  <a:buNone/>
                </a:pPr>
                <a:endParaRPr lang="de-LU" sz="16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60001"/>
                <a:ext cx="7886700" cy="3151682"/>
              </a:xfrm>
              <a:blipFill>
                <a:blip r:embed="rId3"/>
                <a:stretch>
                  <a:fillRect l="-1932" t="-1934"/>
                </a:stretch>
              </a:blipFill>
            </p:spPr>
            <p:txBody>
              <a:bodyPr/>
              <a:lstStyle/>
              <a:p>
                <a:r>
                  <a:rPr lang="lb-L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25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C2B36-0D15-4F02-B2A2-BEE6AE6DE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882" y="1260001"/>
            <a:ext cx="4517278" cy="2730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0C1CA-3839-4CF4-B369-0474C6ACD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555" y="2344782"/>
            <a:ext cx="1461551" cy="191926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09C320-C330-4939-B02D-667A67C07CA5}"/>
              </a:ext>
            </a:extLst>
          </p:cNvPr>
          <p:cNvSpPr/>
          <p:nvPr/>
        </p:nvSpPr>
        <p:spPr>
          <a:xfrm rot="21393760">
            <a:off x="2600443" y="2831076"/>
            <a:ext cx="729988" cy="224149"/>
          </a:xfrm>
          <a:prstGeom prst="round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CB10D25C-9C3A-4717-B68B-5E493AFF7A06}"/>
              </a:ext>
            </a:extLst>
          </p:cNvPr>
          <p:cNvSpPr/>
          <p:nvPr/>
        </p:nvSpPr>
        <p:spPr>
          <a:xfrm>
            <a:off x="5508000" y="1778400"/>
            <a:ext cx="144000" cy="144000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61979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218329" cy="480131"/>
          </a:xfrm>
        </p:spPr>
        <p:txBody>
          <a:bodyPr/>
          <a:lstStyle/>
          <a:p>
            <a:r>
              <a:rPr lang="de-LU" sz="2800" dirty="0"/>
              <a:t>Ermöglichen von wirksamen Löscharbeiten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260001"/>
            <a:ext cx="7886700" cy="3214028"/>
          </a:xfrm>
        </p:spPr>
        <p:txBody>
          <a:bodyPr/>
          <a:lstStyle/>
          <a:p>
            <a:pPr marL="0" indent="0">
              <a:buNone/>
            </a:pPr>
            <a:r>
              <a:rPr lang="de-CH" u="sng" dirty="0"/>
              <a:t>…bei Gebäuden</a:t>
            </a:r>
          </a:p>
          <a:p>
            <a:r>
              <a:rPr lang="de-LU" sz="1600" dirty="0"/>
              <a:t>Aufstellflächen</a:t>
            </a:r>
          </a:p>
          <a:p>
            <a:endParaRPr lang="de-LU" sz="1600" dirty="0"/>
          </a:p>
          <a:p>
            <a:endParaRPr lang="de-LU" sz="1600" dirty="0"/>
          </a:p>
          <a:p>
            <a:endParaRPr lang="de-LU" sz="1600" dirty="0"/>
          </a:p>
          <a:p>
            <a:endParaRPr lang="de-LU" sz="1600" dirty="0"/>
          </a:p>
          <a:p>
            <a:endParaRPr lang="de-LU" sz="1600" dirty="0"/>
          </a:p>
          <a:p>
            <a:endParaRPr lang="de-LU" sz="1600" dirty="0"/>
          </a:p>
          <a:p>
            <a:pPr marL="0" indent="0">
              <a:buNone/>
            </a:pPr>
            <a:endParaRPr lang="de-LU" sz="1600" dirty="0"/>
          </a:p>
          <a:p>
            <a:pPr marL="0" indent="0">
              <a:buNone/>
            </a:pPr>
            <a:endParaRPr lang="de-LU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26</a:t>
            </a:fld>
            <a:endParaRPr lang="fr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6A947-9EAB-4B4E-9858-0D9FBC7A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56642"/>
            <a:ext cx="3510537" cy="1820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C00F2-BDF9-470C-976A-7992BB8F5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697" y="2156642"/>
            <a:ext cx="2526466" cy="19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64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218329" cy="480131"/>
          </a:xfrm>
        </p:spPr>
        <p:txBody>
          <a:bodyPr/>
          <a:lstStyle/>
          <a:p>
            <a:r>
              <a:rPr lang="de-LU" sz="2800" dirty="0"/>
              <a:t>Ermöglichen von wirksamen Löscharbeiten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…bei Gebäuden</a:t>
            </a:r>
          </a:p>
          <a:p>
            <a:r>
              <a:rPr lang="de-LU" sz="1600" dirty="0"/>
              <a:t>Löschwasser</a:t>
            </a:r>
          </a:p>
          <a:p>
            <a:pPr marL="0" indent="0">
              <a:buNone/>
            </a:pPr>
            <a:endParaRPr lang="de-LU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27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34FE6-8CCB-44A0-89B1-919A8388E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1" y="1020131"/>
            <a:ext cx="5198038" cy="34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2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2868652"/>
            <a:ext cx="7886700" cy="553998"/>
          </a:xfrm>
        </p:spPr>
        <p:txBody>
          <a:bodyPr/>
          <a:lstStyle/>
          <a:p>
            <a:r>
              <a:rPr lang="de-CH" dirty="0"/>
              <a:t>Betrieblicher Brandschutz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332399"/>
          </a:xfrm>
        </p:spPr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37314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Betrieblicher</a:t>
            </a:r>
            <a:r>
              <a:rPr lang="fr-FR" dirty="0"/>
              <a:t> </a:t>
            </a:r>
            <a:r>
              <a:rPr lang="fr-FR" dirty="0" err="1"/>
              <a:t>Brandschutz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In Gebäuden</a:t>
            </a:r>
          </a:p>
          <a:p>
            <a:r>
              <a:rPr lang="de-DE" sz="1600" dirty="0"/>
              <a:t>Bei feuergefährlichen Tätigkeiten Vorsichtsmaßnahmen treffen</a:t>
            </a:r>
          </a:p>
          <a:p>
            <a:r>
              <a:rPr lang="de-CH" sz="1600" dirty="0"/>
              <a:t>Brandmelder und Feuerlöscher installieren</a:t>
            </a:r>
          </a:p>
          <a:p>
            <a:r>
              <a:rPr lang="de-CH" sz="1600" dirty="0"/>
              <a:t>Mitarbeiter regelmäßig unterweisen</a:t>
            </a:r>
          </a:p>
          <a:p>
            <a:r>
              <a:rPr lang="de-CH" sz="1600" dirty="0"/>
              <a:t>Einweisen der Feuerwehr durch Mitarbeiter</a:t>
            </a:r>
          </a:p>
          <a:p>
            <a:r>
              <a:rPr lang="de-CH" sz="1600" dirty="0"/>
              <a:t>Austausch mit der Feuerwehr</a:t>
            </a: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29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4D47D4-3B33-45FB-A2FD-A7240810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257175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CGDIS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260000"/>
            <a:ext cx="7886700" cy="3056681"/>
          </a:xfrm>
        </p:spPr>
        <p:txBody>
          <a:bodyPr/>
          <a:lstStyle/>
          <a:p>
            <a:pPr marL="0" indent="0">
              <a:buNone/>
            </a:pPr>
            <a:r>
              <a:rPr lang="de-LU" u="sng" dirty="0"/>
              <a:t>Allgemeine Informationen </a:t>
            </a:r>
          </a:p>
          <a:p>
            <a:r>
              <a:rPr lang="de-LU" dirty="0"/>
              <a:t>Operationell seit dem 01. Juli 2018</a:t>
            </a:r>
          </a:p>
          <a:p>
            <a:r>
              <a:rPr lang="de-LU" dirty="0"/>
              <a:t>4 </a:t>
            </a:r>
            <a:r>
              <a:rPr lang="de-LU" dirty="0" err="1"/>
              <a:t>Zones</a:t>
            </a:r>
            <a:r>
              <a:rPr lang="de-LU" dirty="0"/>
              <a:t> de </a:t>
            </a:r>
            <a:r>
              <a:rPr lang="de-LU" dirty="0" err="1"/>
              <a:t>Secours</a:t>
            </a:r>
            <a:endParaRPr lang="de-LU" dirty="0"/>
          </a:p>
          <a:p>
            <a:r>
              <a:rPr lang="de-LU" dirty="0"/>
              <a:t>95 CIS </a:t>
            </a:r>
            <a:r>
              <a:rPr lang="de-LU" sz="1400" dirty="0"/>
              <a:t>(Centre </a:t>
            </a:r>
            <a:r>
              <a:rPr lang="de-LU" sz="1400" dirty="0" err="1"/>
              <a:t>d‘Incendie</a:t>
            </a:r>
            <a:r>
              <a:rPr lang="de-LU" sz="1400" dirty="0"/>
              <a:t> et de </a:t>
            </a:r>
            <a:r>
              <a:rPr lang="de-LU" sz="1400" dirty="0" err="1"/>
              <a:t>Secours</a:t>
            </a:r>
            <a:r>
              <a:rPr lang="de-LU" sz="1400" dirty="0"/>
              <a:t>)</a:t>
            </a:r>
            <a:endParaRPr lang="de-LU" dirty="0"/>
          </a:p>
          <a:p>
            <a:r>
              <a:rPr lang="de-LU" dirty="0"/>
              <a:t>3750 freiwillige Feuerwehrleute</a:t>
            </a:r>
          </a:p>
          <a:p>
            <a:r>
              <a:rPr lang="de-LU" dirty="0"/>
              <a:t>649 hauptamtliche Feuerwehrleute</a:t>
            </a:r>
          </a:p>
          <a:p>
            <a:endParaRPr lang="de-LU" dirty="0"/>
          </a:p>
          <a:p>
            <a:pPr marL="0" indent="0">
              <a:buNone/>
            </a:pPr>
            <a:endParaRPr lang="de-LU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3</a:t>
            </a:fld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525" y="421093"/>
            <a:ext cx="3013245" cy="42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87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Betrieblicher</a:t>
            </a:r>
            <a:r>
              <a:rPr lang="fr-FR" dirty="0"/>
              <a:t> </a:t>
            </a:r>
            <a:r>
              <a:rPr lang="fr-FR" dirty="0" err="1"/>
              <a:t>Brandschutz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… bei Maschinen</a:t>
            </a:r>
          </a:p>
          <a:p>
            <a:r>
              <a:rPr lang="fr-LU" sz="1600" dirty="0" err="1"/>
              <a:t>Unterhalt</a:t>
            </a:r>
            <a:r>
              <a:rPr lang="fr-LU" sz="1600" dirty="0"/>
              <a:t>/</a:t>
            </a:r>
            <a:r>
              <a:rPr lang="fr-LU" sz="1600" dirty="0" err="1"/>
              <a:t>Säubern</a:t>
            </a:r>
            <a:r>
              <a:rPr lang="fr-LU" sz="1600" dirty="0"/>
              <a:t> </a:t>
            </a:r>
            <a:r>
              <a:rPr lang="fr-LU" sz="1600" dirty="0" err="1"/>
              <a:t>von</a:t>
            </a:r>
            <a:r>
              <a:rPr lang="fr-LU" sz="1600" dirty="0"/>
              <a:t> </a:t>
            </a:r>
            <a:r>
              <a:rPr lang="fr-LU" sz="1600" dirty="0" err="1"/>
              <a:t>Maschinen</a:t>
            </a:r>
            <a:endParaRPr lang="fr-LU" sz="1600" dirty="0"/>
          </a:p>
          <a:p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30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16B350-014A-44EB-A95C-15DF948A5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191" y="2298151"/>
            <a:ext cx="2548673" cy="14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74C0F-B07C-4EAD-ACD7-0A4349B15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61" y="2298150"/>
            <a:ext cx="1440000" cy="14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5929C-F304-48BA-B3BA-49C7B1C58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424" y="1260000"/>
            <a:ext cx="2394302" cy="32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77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Erste</a:t>
            </a:r>
            <a:r>
              <a:rPr lang="fr-FR" dirty="0"/>
              <a:t> </a:t>
            </a:r>
            <a:r>
              <a:rPr lang="fr-FR" dirty="0" err="1"/>
              <a:t>Hilfe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260000"/>
            <a:ext cx="7886700" cy="3426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u="sng" dirty="0"/>
              <a:t>Notruf (5 W)</a:t>
            </a:r>
          </a:p>
          <a:p>
            <a:pPr marL="342900" indent="-342900">
              <a:buAutoNum type="arabicPeriod"/>
            </a:pPr>
            <a:r>
              <a:rPr lang="de-DE" sz="1600" b="1" dirty="0"/>
              <a:t>Wo</a:t>
            </a:r>
            <a:r>
              <a:rPr lang="de-DE" sz="1600" dirty="0"/>
              <a:t> ist das Ereignis?</a:t>
            </a:r>
          </a:p>
          <a:p>
            <a:pPr marL="342900" indent="-342900">
              <a:buAutoNum type="arabicPeriod"/>
            </a:pPr>
            <a:r>
              <a:rPr lang="de-DE" sz="1600" b="1" dirty="0"/>
              <a:t>Wer</a:t>
            </a:r>
            <a:r>
              <a:rPr lang="de-DE" sz="1600" dirty="0"/>
              <a:t> ruft an?</a:t>
            </a:r>
          </a:p>
          <a:p>
            <a:pPr marL="342900" indent="-342900">
              <a:buAutoNum type="arabicPeriod"/>
            </a:pPr>
            <a:r>
              <a:rPr lang="de-DE" sz="1600" b="1" dirty="0"/>
              <a:t>Was</a:t>
            </a:r>
            <a:r>
              <a:rPr lang="de-DE" sz="1600" dirty="0"/>
              <a:t> ist geschehen?</a:t>
            </a:r>
          </a:p>
          <a:p>
            <a:pPr marL="342900" indent="-342900">
              <a:buAutoNum type="arabicPeriod"/>
            </a:pPr>
            <a:r>
              <a:rPr lang="de-DE" sz="1600" b="1" dirty="0"/>
              <a:t>Wie</a:t>
            </a:r>
            <a:r>
              <a:rPr lang="de-DE" sz="1600" dirty="0"/>
              <a:t> viele Betroffene?</a:t>
            </a:r>
          </a:p>
          <a:p>
            <a:pPr marL="342900" indent="-342900">
              <a:buAutoNum type="arabicPeriod"/>
            </a:pPr>
            <a:r>
              <a:rPr lang="de-DE" sz="1600" b="1" dirty="0"/>
              <a:t>Warten</a:t>
            </a:r>
            <a:r>
              <a:rPr lang="de-DE" sz="1600" dirty="0"/>
              <a:t> auf Rückfragen! → </a:t>
            </a:r>
            <a:r>
              <a:rPr lang="de-DE" sz="1600" b="1" dirty="0">
                <a:solidFill>
                  <a:srgbClr val="FF0000"/>
                </a:solidFill>
              </a:rPr>
              <a:t>Legen Sie bitte nicht gleich auf!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31</a:t>
            </a:fld>
            <a:endParaRPr lang="fr-FR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102B9FD-7626-4B75-87E4-EBFA0363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7950" y="1132890"/>
            <a:ext cx="992475" cy="9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1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2868652"/>
            <a:ext cx="7886700" cy="553998"/>
          </a:xfrm>
        </p:spPr>
        <p:txBody>
          <a:bodyPr/>
          <a:lstStyle/>
          <a:p>
            <a:r>
              <a:rPr lang="de-CH"/>
              <a:t>Erste Hilfe</a:t>
            </a:r>
            <a:endParaRPr lang="de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332399"/>
          </a:xfrm>
        </p:spPr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3884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Erste</a:t>
            </a:r>
            <a:r>
              <a:rPr lang="fr-FR" dirty="0"/>
              <a:t> </a:t>
            </a:r>
            <a:r>
              <a:rPr lang="fr-FR" dirty="0" err="1"/>
              <a:t>Hilfe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u="sng" dirty="0"/>
              <a:t>Der Kurs</a:t>
            </a:r>
          </a:p>
          <a:p>
            <a:r>
              <a:rPr lang="fr-LU" sz="1600" dirty="0"/>
              <a:t>Baut </a:t>
            </a:r>
            <a:r>
              <a:rPr lang="fr-LU" sz="1600" dirty="0" err="1"/>
              <a:t>auf</a:t>
            </a:r>
            <a:r>
              <a:rPr lang="fr-LU" sz="1600" dirty="0"/>
              <a:t> </a:t>
            </a:r>
            <a:r>
              <a:rPr lang="fr-LU" sz="1600" dirty="0" err="1"/>
              <a:t>dem</a:t>
            </a:r>
            <a:r>
              <a:rPr lang="fr-LU" sz="1600" dirty="0"/>
              <a:t> </a:t>
            </a:r>
            <a:r>
              <a:rPr lang="de-DE" sz="1600" dirty="0"/>
              <a:t>Modell des europäischen First-Aid-Kurses auf</a:t>
            </a:r>
            <a:endParaRPr lang="fr-LU" sz="1600" dirty="0"/>
          </a:p>
          <a:p>
            <a:r>
              <a:rPr lang="fr-LU" sz="1600" dirty="0" err="1"/>
              <a:t>Besteht</a:t>
            </a:r>
            <a:r>
              <a:rPr lang="fr-LU" sz="1600" dirty="0"/>
              <a:t> </a:t>
            </a:r>
            <a:r>
              <a:rPr lang="fr-LU" sz="1600" dirty="0" err="1"/>
              <a:t>aus</a:t>
            </a:r>
            <a:r>
              <a:rPr lang="fr-LU" sz="1600" dirty="0"/>
              <a:t> </a:t>
            </a:r>
            <a:r>
              <a:rPr lang="fr-LU" sz="1600" b="1" dirty="0"/>
              <a:t>2/3</a:t>
            </a:r>
            <a:r>
              <a:rPr lang="fr-LU" sz="1600" dirty="0"/>
              <a:t> an </a:t>
            </a:r>
            <a:r>
              <a:rPr lang="fr-LU" sz="1600" b="1" dirty="0" err="1"/>
              <a:t>praktischen</a:t>
            </a:r>
            <a:r>
              <a:rPr lang="fr-LU" sz="1600" b="1" dirty="0"/>
              <a:t> </a:t>
            </a:r>
            <a:r>
              <a:rPr lang="fr-LU" sz="1600" b="1" dirty="0" err="1"/>
              <a:t>Übungen</a:t>
            </a:r>
            <a:endParaRPr lang="fr-LU" sz="1600" b="1" dirty="0"/>
          </a:p>
          <a:p>
            <a:pPr marL="0" indent="0">
              <a:buNone/>
            </a:pPr>
            <a:endParaRPr lang="fr-LU" sz="800" dirty="0"/>
          </a:p>
          <a:p>
            <a:r>
              <a:rPr lang="fr-LU" sz="1600" dirty="0" err="1"/>
              <a:t>Dauer</a:t>
            </a:r>
            <a:r>
              <a:rPr lang="fr-LU" sz="1600" dirty="0"/>
              <a:t> : 16 </a:t>
            </a:r>
            <a:r>
              <a:rPr lang="fr-LU" sz="1600" dirty="0" err="1"/>
              <a:t>Stunden</a:t>
            </a:r>
            <a:endParaRPr lang="fr-LU" sz="1600" dirty="0"/>
          </a:p>
          <a:p>
            <a:pPr marL="0" indent="0">
              <a:buNone/>
            </a:pPr>
            <a:endParaRPr lang="fr-LU" sz="800" dirty="0"/>
          </a:p>
          <a:p>
            <a:r>
              <a:rPr lang="fr-LU" sz="1600" dirty="0" err="1"/>
              <a:t>Einschreibung</a:t>
            </a:r>
            <a:r>
              <a:rPr lang="fr-LU" sz="1600" dirty="0"/>
              <a:t> </a:t>
            </a:r>
            <a:r>
              <a:rPr lang="fr-LU" sz="1600" dirty="0" err="1"/>
              <a:t>über</a:t>
            </a:r>
            <a:r>
              <a:rPr lang="fr-LU" sz="1600" dirty="0"/>
              <a:t> </a:t>
            </a:r>
            <a:r>
              <a:rPr lang="lb-LU" sz="1600" dirty="0">
                <a:hlinkClick r:id="rId3" tooltip="cours.cgdis.lu - Nouvelle fenêtre"/>
              </a:rPr>
              <a:t>cours.cgdis.lu</a:t>
            </a:r>
            <a:r>
              <a:rPr lang="lb-LU" sz="1600" dirty="0"/>
              <a:t> </a:t>
            </a:r>
          </a:p>
          <a:p>
            <a:pPr marL="0" indent="0">
              <a:buNone/>
            </a:pPr>
            <a:endParaRPr lang="lb-LU" sz="800" dirty="0"/>
          </a:p>
          <a:p>
            <a:r>
              <a:rPr lang="lb-LU" sz="1600" dirty="0"/>
              <a:t>Mindestalter </a:t>
            </a:r>
            <a:r>
              <a:rPr lang="lb-LU" sz="1600" dirty="0" err="1"/>
              <a:t>für</a:t>
            </a:r>
            <a:r>
              <a:rPr lang="lb-LU" sz="1600" dirty="0"/>
              <a:t> </a:t>
            </a:r>
            <a:r>
              <a:rPr lang="lb-LU" sz="1600" dirty="0" err="1"/>
              <a:t>die</a:t>
            </a:r>
            <a:r>
              <a:rPr lang="lb-LU" sz="1600" dirty="0"/>
              <a:t> </a:t>
            </a:r>
            <a:r>
              <a:rPr lang="lb-LU" sz="1600" dirty="0" err="1"/>
              <a:t>Teilnahme</a:t>
            </a:r>
            <a:r>
              <a:rPr lang="lb-LU" sz="1600" dirty="0"/>
              <a:t> am </a:t>
            </a:r>
            <a:r>
              <a:rPr lang="lb-LU" sz="1600" dirty="0" err="1"/>
              <a:t>Kurs</a:t>
            </a:r>
            <a:r>
              <a:rPr lang="lb-LU" sz="1600" dirty="0"/>
              <a:t>: 12 </a:t>
            </a:r>
            <a:r>
              <a:rPr lang="lb-LU" sz="1600" dirty="0" err="1"/>
              <a:t>Jahre</a:t>
            </a:r>
            <a:endParaRPr lang="fr-LU" sz="1600" dirty="0"/>
          </a:p>
          <a:p>
            <a:endParaRPr lang="fr-LU" sz="1600" dirty="0"/>
          </a:p>
          <a:p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826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Erste</a:t>
            </a:r>
            <a:r>
              <a:rPr lang="fr-FR" dirty="0"/>
              <a:t> </a:t>
            </a:r>
            <a:r>
              <a:rPr lang="fr-FR" dirty="0" err="1"/>
              <a:t>Hilfe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u="sng" dirty="0"/>
              <a:t>Lernziele des Kurses </a:t>
            </a:r>
          </a:p>
          <a:p>
            <a:pPr marL="0" indent="0">
              <a:buNone/>
            </a:pPr>
            <a:r>
              <a:rPr lang="de-DE" sz="1600" dirty="0"/>
              <a:t>Die Teilnehmer lernen, wie man...</a:t>
            </a:r>
            <a:endParaRPr lang="de-CH" sz="1600" dirty="0"/>
          </a:p>
          <a:p>
            <a:pPr marL="0" indent="0">
              <a:buNone/>
            </a:pPr>
            <a:r>
              <a:rPr lang="de-DE" sz="1600" dirty="0"/>
              <a:t>... am Unfallort organisiert zu handeln.    </a:t>
            </a:r>
          </a:p>
          <a:p>
            <a:pPr marL="0" indent="0">
              <a:buNone/>
            </a:pPr>
            <a:r>
              <a:rPr lang="de-DE" sz="1600" dirty="0"/>
              <a:t>... einen standardisierten Notruf absetzen.    </a:t>
            </a:r>
          </a:p>
          <a:p>
            <a:pPr marL="0" indent="0">
              <a:buNone/>
            </a:pPr>
            <a:r>
              <a:rPr lang="de-DE" sz="1600" dirty="0"/>
              <a:t>... medizinische und traumatologische Notfälle erkennen.    </a:t>
            </a:r>
          </a:p>
          <a:p>
            <a:pPr marL="0" indent="0">
              <a:buNone/>
            </a:pPr>
            <a:r>
              <a:rPr lang="de-DE" sz="1600" dirty="0"/>
              <a:t>... Erste Hilfe bei medizinischen und traumatologischen Notfällen leisten.    </a:t>
            </a:r>
          </a:p>
          <a:p>
            <a:pPr marL="0" indent="0">
              <a:buNone/>
            </a:pPr>
            <a:r>
              <a:rPr lang="de-DE" sz="1600" dirty="0"/>
              <a:t>... lebensbedrohliche Blutungen stillen.    </a:t>
            </a:r>
          </a:p>
          <a:p>
            <a:pPr marL="0" indent="0">
              <a:buNone/>
            </a:pPr>
            <a:r>
              <a:rPr lang="de-DE" sz="1600" dirty="0"/>
              <a:t>... die richtige Lagerung von Notfallpatienten.</a:t>
            </a: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2996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Erste</a:t>
            </a:r>
            <a:r>
              <a:rPr lang="fr-FR" dirty="0"/>
              <a:t> </a:t>
            </a:r>
            <a:r>
              <a:rPr lang="fr-FR" dirty="0" err="1"/>
              <a:t>Hilfe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260000"/>
            <a:ext cx="7886700" cy="3426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u="sng" dirty="0"/>
              <a:t>Inhalt des Kurses </a:t>
            </a:r>
          </a:p>
          <a:p>
            <a:r>
              <a:rPr lang="de-DE" sz="1600" dirty="0"/>
              <a:t>Ergreifen der richtigen Erstmaßnahmen am Unfallort</a:t>
            </a:r>
          </a:p>
          <a:p>
            <a:r>
              <a:rPr lang="de-DE" sz="1600" dirty="0"/>
              <a:t>Wundversorgung, Verbände, Dreiecksschlinge und Abbindungen</a:t>
            </a:r>
          </a:p>
          <a:p>
            <a:r>
              <a:rPr lang="de-DE" sz="1600" dirty="0"/>
              <a:t>Verbrennungen</a:t>
            </a:r>
          </a:p>
          <a:p>
            <a:r>
              <a:rPr lang="de-DE" sz="1600" dirty="0"/>
              <a:t>Ersticken eines Säuglings und Heimlich-Manöver bei Erwachsenen</a:t>
            </a:r>
          </a:p>
          <a:p>
            <a:r>
              <a:rPr lang="de-DE" sz="1600" dirty="0"/>
              <a:t>Bewusstlosigkeit und sichere Seitenlage</a:t>
            </a:r>
          </a:p>
          <a:p>
            <a:r>
              <a:rPr lang="de-DE" sz="1600" dirty="0"/>
              <a:t>Basic Life Support durch Herzmassage und Verwendung des automatisierten externen Defibrillators (AED).</a:t>
            </a:r>
          </a:p>
          <a:p>
            <a:r>
              <a:rPr lang="de-DE" sz="1600" dirty="0"/>
              <a:t>Wiederbelebung bei Kindern</a:t>
            </a:r>
          </a:p>
          <a:p>
            <a:r>
              <a:rPr lang="de-DE" sz="1600" dirty="0"/>
              <a:t>Richtiges Abnehmen eines Motorradhelms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3134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Erste</a:t>
            </a:r>
            <a:r>
              <a:rPr lang="fr-FR" dirty="0"/>
              <a:t> </a:t>
            </a:r>
            <a:r>
              <a:rPr lang="fr-FR" dirty="0" err="1"/>
              <a:t>Hilfe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260000"/>
            <a:ext cx="7886700" cy="3426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b="1" dirty="0"/>
              <a:t>Onlineinhalte</a:t>
            </a:r>
            <a:r>
              <a:rPr lang="de-CH" dirty="0"/>
              <a:t> sind unter folgendem Link abrufbar:</a:t>
            </a:r>
          </a:p>
          <a:p>
            <a:pPr marL="0" indent="0" algn="ctr">
              <a:buNone/>
            </a:pPr>
            <a:r>
              <a:rPr lang="de-DE" sz="1600" dirty="0">
                <a:hlinkClick r:id="rId3"/>
              </a:rPr>
              <a:t>https://112.public.lu/fr/formation/premiersecours.html</a:t>
            </a:r>
            <a:r>
              <a:rPr lang="de-DE" sz="1600" dirty="0"/>
              <a:t> </a:t>
            </a:r>
          </a:p>
          <a:p>
            <a:pPr marL="0" indent="0" algn="ctr">
              <a:buNone/>
            </a:pPr>
            <a:endParaRPr lang="de-DE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36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F7C355-AEF4-45E2-8006-89FB30193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369" y="2031750"/>
            <a:ext cx="278926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4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Erste</a:t>
            </a:r>
            <a:r>
              <a:rPr lang="fr-FR" dirty="0"/>
              <a:t> </a:t>
            </a:r>
            <a:r>
              <a:rPr lang="fr-FR" dirty="0" err="1"/>
              <a:t>Hilfe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260000"/>
            <a:ext cx="7886700" cy="3426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u="sng" dirty="0"/>
              <a:t>Material</a:t>
            </a:r>
          </a:p>
          <a:p>
            <a:pPr marL="0" indent="0" algn="ctr">
              <a:buNone/>
            </a:pPr>
            <a:endParaRPr lang="de-DE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37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51B67-9463-48D9-BBF2-F99DD5BD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0" y="739001"/>
            <a:ext cx="3810000" cy="381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EF6885-DB62-4717-814B-882BC2B12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08" y="2359706"/>
            <a:ext cx="2597331" cy="173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7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Erste</a:t>
            </a:r>
            <a:r>
              <a:rPr lang="fr-FR" dirty="0"/>
              <a:t> </a:t>
            </a:r>
            <a:r>
              <a:rPr lang="fr-FR" dirty="0" err="1"/>
              <a:t>Hilfe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260000"/>
            <a:ext cx="7886700" cy="3426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u="sng" dirty="0"/>
              <a:t>Notruf (5 W)</a:t>
            </a:r>
          </a:p>
          <a:p>
            <a:pPr marL="342900" indent="-342900">
              <a:buAutoNum type="arabicPeriod"/>
            </a:pPr>
            <a:r>
              <a:rPr lang="de-DE" sz="1600" b="1" dirty="0"/>
              <a:t>Wo</a:t>
            </a:r>
            <a:r>
              <a:rPr lang="de-DE" sz="1600" dirty="0"/>
              <a:t> ist das Ereignis?</a:t>
            </a:r>
          </a:p>
          <a:p>
            <a:pPr marL="342900" indent="-342900">
              <a:buAutoNum type="arabicPeriod"/>
            </a:pPr>
            <a:r>
              <a:rPr lang="de-DE" sz="1600" b="1" dirty="0"/>
              <a:t>Wer</a:t>
            </a:r>
            <a:r>
              <a:rPr lang="de-DE" sz="1600" dirty="0"/>
              <a:t> ruft an?</a:t>
            </a:r>
          </a:p>
          <a:p>
            <a:pPr marL="342900" indent="-342900">
              <a:buAutoNum type="arabicPeriod"/>
            </a:pPr>
            <a:r>
              <a:rPr lang="de-DE" sz="1600" b="1" dirty="0"/>
              <a:t>Was</a:t>
            </a:r>
            <a:r>
              <a:rPr lang="de-DE" sz="1600" dirty="0"/>
              <a:t> ist geschehen?</a:t>
            </a:r>
          </a:p>
          <a:p>
            <a:pPr marL="342900" indent="-342900">
              <a:buAutoNum type="arabicPeriod"/>
            </a:pPr>
            <a:r>
              <a:rPr lang="de-DE" sz="1600" b="1" dirty="0"/>
              <a:t>Wie</a:t>
            </a:r>
            <a:r>
              <a:rPr lang="de-DE" sz="1600" dirty="0"/>
              <a:t> viele Betroffene?</a:t>
            </a:r>
          </a:p>
          <a:p>
            <a:pPr marL="342900" indent="-342900">
              <a:buAutoNum type="arabicPeriod"/>
            </a:pPr>
            <a:r>
              <a:rPr lang="de-DE" sz="1600" b="1" dirty="0"/>
              <a:t>Warten</a:t>
            </a:r>
            <a:r>
              <a:rPr lang="de-DE" sz="1600" dirty="0"/>
              <a:t> auf Rückfragen! → </a:t>
            </a:r>
            <a:r>
              <a:rPr lang="de-DE" sz="1600" b="1" dirty="0">
                <a:solidFill>
                  <a:srgbClr val="FF0000"/>
                </a:solidFill>
              </a:rPr>
              <a:t>Legen Sie bitte nicht gleich auf!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38</a:t>
            </a:fld>
            <a:endParaRPr lang="fr-FR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102B9FD-7626-4B75-87E4-EBFA0363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7950" y="1132890"/>
            <a:ext cx="992475" cy="9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32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Erste</a:t>
            </a:r>
            <a:r>
              <a:rPr lang="fr-FR" dirty="0"/>
              <a:t> </a:t>
            </a:r>
            <a:r>
              <a:rPr lang="fr-FR" dirty="0" err="1"/>
              <a:t>Hilfe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260000"/>
            <a:ext cx="7886700" cy="3426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u="sng" dirty="0"/>
              <a:t>Alarmierte Mittel/Kräfte (je nach Meldung)</a:t>
            </a:r>
          </a:p>
          <a:p>
            <a:pPr>
              <a:buFontTx/>
              <a:buChar char="-"/>
            </a:pPr>
            <a:r>
              <a:rPr lang="de-CH" dirty="0"/>
              <a:t>RTW </a:t>
            </a:r>
          </a:p>
          <a:p>
            <a:pPr>
              <a:buFontTx/>
              <a:buChar char="-"/>
            </a:pPr>
            <a:r>
              <a:rPr lang="de-CH" dirty="0"/>
              <a:t>SAMU</a:t>
            </a:r>
          </a:p>
          <a:p>
            <a:pPr>
              <a:buFontTx/>
              <a:buChar char="-"/>
            </a:pPr>
            <a:r>
              <a:rPr lang="de-CH" dirty="0"/>
              <a:t>First Responder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Corps grand-ducal d’incendie et de secours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39</a:t>
            </a:fld>
            <a:endParaRPr lang="fr-FR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102B9FD-7626-4B75-87E4-EBFA0363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7950" y="1132890"/>
            <a:ext cx="992475" cy="992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D080C8-5263-48FA-A428-4161AA207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316" y="2213292"/>
            <a:ext cx="3710990" cy="24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CGDIS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260000"/>
            <a:ext cx="7886700" cy="3056681"/>
          </a:xfrm>
        </p:spPr>
        <p:txBody>
          <a:bodyPr/>
          <a:lstStyle/>
          <a:p>
            <a:pPr marL="0" indent="0">
              <a:buNone/>
            </a:pPr>
            <a:r>
              <a:rPr lang="de-LU" u="sng" dirty="0"/>
              <a:t>Einsätze 2023 </a:t>
            </a:r>
          </a:p>
          <a:p>
            <a:pPr marL="0" indent="0">
              <a:buNone/>
            </a:pPr>
            <a:r>
              <a:rPr lang="de-LU" dirty="0"/>
              <a:t>Insgesamt 70.660 (276.353 Notrufe </a:t>
            </a:r>
            <a:r>
              <a:rPr lang="de-LU" b="1" dirty="0"/>
              <a:t>≙ </a:t>
            </a:r>
            <a:r>
              <a:rPr lang="de-LU" dirty="0"/>
              <a:t>757 Anrufe/Tag)</a:t>
            </a:r>
          </a:p>
          <a:p>
            <a:pPr marL="0" indent="0">
              <a:buNone/>
            </a:pPr>
            <a:r>
              <a:rPr lang="de-LU" dirty="0"/>
              <a:t>davon:</a:t>
            </a:r>
          </a:p>
          <a:p>
            <a:r>
              <a:rPr lang="de-LU" dirty="0"/>
              <a:t>57.507 Rettungsdienst (9.645 SAMU / 2.754 First Responder)</a:t>
            </a:r>
          </a:p>
          <a:p>
            <a:r>
              <a:rPr lang="de-LU" dirty="0"/>
              <a:t>2.886 Brände</a:t>
            </a:r>
          </a:p>
          <a:p>
            <a:r>
              <a:rPr lang="de-LU" dirty="0"/>
              <a:t>1.847 Unfälle auf öffentlichen Straßen</a:t>
            </a:r>
          </a:p>
          <a:p>
            <a:r>
              <a:rPr lang="de-LU" dirty="0"/>
              <a:t>1.687 Technische Einsätze</a:t>
            </a:r>
          </a:p>
          <a:p>
            <a:pPr marL="0" indent="0">
              <a:buNone/>
            </a:pPr>
            <a:endParaRPr lang="de-LU" dirty="0"/>
          </a:p>
          <a:p>
            <a:endParaRPr lang="de-LU" dirty="0"/>
          </a:p>
          <a:p>
            <a:pPr marL="0" indent="0">
              <a:buNone/>
            </a:pPr>
            <a:endParaRPr lang="de-LU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571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2318376"/>
            <a:ext cx="7886700" cy="1661993"/>
          </a:xfrm>
        </p:spPr>
        <p:txBody>
          <a:bodyPr/>
          <a:lstStyle/>
          <a:p>
            <a:pPr algn="ctr"/>
            <a:r>
              <a:rPr lang="de-CH" dirty="0"/>
              <a:t>Foster-Programm</a:t>
            </a:r>
            <a:br>
              <a:rPr lang="de-CH" dirty="0"/>
            </a:br>
            <a:r>
              <a:rPr lang="de-CH" dirty="0"/>
              <a:t>↕</a:t>
            </a:r>
            <a:br>
              <a:rPr lang="de-CH" dirty="0"/>
            </a:br>
            <a:r>
              <a:rPr lang="de-CH" dirty="0"/>
              <a:t>Vorbeugender Brandschutz</a:t>
            </a:r>
          </a:p>
        </p:txBody>
      </p:sp>
    </p:spTree>
    <p:extLst>
      <p:ext uri="{BB962C8B-B14F-4D97-AF65-F5344CB8AC3E}">
        <p14:creationId xmlns:p14="http://schemas.microsoft.com/office/powerpoint/2010/main" val="454696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218329" cy="480131"/>
          </a:xfrm>
        </p:spPr>
        <p:txBody>
          <a:bodyPr/>
          <a:lstStyle/>
          <a:p>
            <a:r>
              <a:rPr lang="de-LU" sz="2800" dirty="0"/>
              <a:t>Brandschutz ↔ Foster-Programm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Erhebungsbogen</a:t>
            </a:r>
          </a:p>
          <a:p>
            <a:pPr marL="0" indent="0">
              <a:buNone/>
            </a:pPr>
            <a:r>
              <a:rPr lang="de-CH" u="sng" dirty="0"/>
              <a:t>Foster-Programm</a:t>
            </a:r>
          </a:p>
          <a:p>
            <a:pPr marL="0" indent="0">
              <a:buNone/>
            </a:pPr>
            <a:endParaRPr lang="de-LU" sz="1600" dirty="0"/>
          </a:p>
          <a:p>
            <a:pPr marL="0" indent="0">
              <a:buNone/>
            </a:pPr>
            <a:endParaRPr lang="de-LU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41</a:t>
            </a:fld>
            <a:endParaRPr lang="fr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481A78-9091-4B44-BC80-74BF15A91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147" y="1105220"/>
            <a:ext cx="5119136" cy="35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76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218329" cy="480131"/>
          </a:xfrm>
        </p:spPr>
        <p:txBody>
          <a:bodyPr/>
          <a:lstStyle/>
          <a:p>
            <a:r>
              <a:rPr lang="de-LU" sz="2800" dirty="0"/>
              <a:t>Foster-Programm ↔ Brandschutz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Luftbild mit </a:t>
            </a:r>
          </a:p>
          <a:p>
            <a:pPr marL="0" indent="0">
              <a:buNone/>
            </a:pPr>
            <a:r>
              <a:rPr lang="de-CH" u="sng" dirty="0"/>
              <a:t>Gebäudenutzungen</a:t>
            </a:r>
          </a:p>
          <a:p>
            <a:pPr marL="0" indent="0">
              <a:buNone/>
            </a:pPr>
            <a:endParaRPr lang="de-LU" sz="1600" dirty="0"/>
          </a:p>
          <a:p>
            <a:pPr marL="0" indent="0">
              <a:buNone/>
            </a:pPr>
            <a:endParaRPr lang="de-LU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42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3AA2C3-B061-4A25-B7B1-DE97CA6AC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783" y="1062020"/>
            <a:ext cx="2550433" cy="36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72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218329" cy="480131"/>
          </a:xfrm>
        </p:spPr>
        <p:txBody>
          <a:bodyPr/>
          <a:lstStyle/>
          <a:p>
            <a:r>
              <a:rPr lang="de-LU" sz="2800" dirty="0"/>
              <a:t>Foster-Programm ↔ Brandschutz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u="sng" dirty="0"/>
              <a:t>Hilfsmittel FIB</a:t>
            </a:r>
          </a:p>
          <a:p>
            <a:pPr marL="0" indent="0">
              <a:buNone/>
            </a:pPr>
            <a:r>
              <a:rPr lang="de-CH" dirty="0"/>
              <a:t>landesweit einheitlich</a:t>
            </a:r>
          </a:p>
          <a:p>
            <a:pPr marL="0" indent="0">
              <a:buNone/>
            </a:pPr>
            <a:r>
              <a:rPr lang="de-CH" dirty="0"/>
              <a:t>für sämtliche Nutzungen</a:t>
            </a:r>
          </a:p>
          <a:p>
            <a:pPr marL="0" indent="0">
              <a:buNone/>
            </a:pPr>
            <a:endParaRPr lang="de-LU" sz="1600" dirty="0"/>
          </a:p>
          <a:p>
            <a:pPr marL="0" indent="0">
              <a:buNone/>
            </a:pPr>
            <a:endParaRPr lang="de-LU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43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C3D8D-F631-4614-BC38-167189431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32" y="1154471"/>
            <a:ext cx="2530059" cy="3267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97F18-E3E6-41F9-883A-57E8E09F7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741" y="1154471"/>
            <a:ext cx="2530059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405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Kontaktdaten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260000"/>
            <a:ext cx="7886700" cy="3056681"/>
          </a:xfrm>
        </p:spPr>
        <p:txBody>
          <a:bodyPr/>
          <a:lstStyle/>
          <a:p>
            <a:pPr marL="0" indent="0">
              <a:buNone/>
            </a:pPr>
            <a:r>
              <a:rPr lang="de-LU" dirty="0"/>
              <a:t>Laurent Massard</a:t>
            </a:r>
          </a:p>
          <a:p>
            <a:r>
              <a:rPr lang="de-LU" dirty="0"/>
              <a:t>Chef du </a:t>
            </a:r>
            <a:r>
              <a:rPr lang="de-LU" dirty="0" err="1"/>
              <a:t>Département</a:t>
            </a:r>
            <a:r>
              <a:rPr lang="de-LU" dirty="0"/>
              <a:t> </a:t>
            </a:r>
            <a:r>
              <a:rPr lang="de-LU" dirty="0" err="1"/>
              <a:t>prévention</a:t>
            </a:r>
            <a:endParaRPr lang="de-LU" dirty="0"/>
          </a:p>
          <a:p>
            <a:r>
              <a:rPr lang="de-LU" dirty="0"/>
              <a:t>Tel. 4977 1 - 2640</a:t>
            </a:r>
          </a:p>
          <a:p>
            <a:r>
              <a:rPr lang="de-LU" dirty="0"/>
              <a:t>Mail: laurent.massard@cgdis.lu</a:t>
            </a:r>
          </a:p>
          <a:p>
            <a:pPr marL="0" indent="0">
              <a:buNone/>
            </a:pPr>
            <a:endParaRPr lang="de-LU" dirty="0"/>
          </a:p>
          <a:p>
            <a:pPr marL="0" indent="0">
              <a:buNone/>
            </a:pPr>
            <a:endParaRPr lang="de-LU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772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à tous </a:t>
            </a:r>
            <a:br>
              <a:rPr lang="fr-FR" dirty="0"/>
            </a:br>
            <a:r>
              <a:rPr lang="fr-FR" dirty="0"/>
              <a:t>pour votre écoute</a:t>
            </a:r>
          </a:p>
        </p:txBody>
      </p:sp>
    </p:spTree>
    <p:extLst>
      <p:ext uri="{BB962C8B-B14F-4D97-AF65-F5344CB8AC3E}">
        <p14:creationId xmlns:p14="http://schemas.microsoft.com/office/powerpoint/2010/main" val="1681504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CGDIS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260000"/>
            <a:ext cx="7886700" cy="3218400"/>
          </a:xfrm>
        </p:spPr>
        <p:txBody>
          <a:bodyPr/>
          <a:lstStyle/>
          <a:p>
            <a:pPr marL="0" indent="0">
              <a:buNone/>
            </a:pPr>
            <a:r>
              <a:rPr lang="de-LU" u="sng" dirty="0"/>
              <a:t>Einsatzfahrzeuge</a:t>
            </a:r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r>
              <a:rPr lang="de-LU" sz="1600" dirty="0"/>
              <a:t>→ größtenteils </a:t>
            </a:r>
            <a:r>
              <a:rPr lang="de-LU" sz="1600" b="1" dirty="0"/>
              <a:t>Straßenfahrgestelle</a:t>
            </a:r>
          </a:p>
          <a:p>
            <a:pPr marL="0" indent="0">
              <a:buNone/>
            </a:pPr>
            <a:r>
              <a:rPr lang="de-LU" sz="1600" dirty="0"/>
              <a:t>→ Volumen Löschwassertank : HLF2 = 2.000 l / LF2 = 2.500 l</a:t>
            </a:r>
          </a:p>
          <a:p>
            <a:endParaRPr lang="de-LU" dirty="0"/>
          </a:p>
          <a:p>
            <a:pPr marL="0" indent="0">
              <a:buNone/>
            </a:pPr>
            <a:endParaRPr lang="de-LU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5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207F3-FC45-4DEB-8AF3-641C0DBC2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800" y="1843200"/>
            <a:ext cx="27432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C320AD-12B3-42E8-A082-B71B862C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843199"/>
            <a:ext cx="27432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5C6255-C6D7-4433-9874-9E34F5B49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" y="1843199"/>
            <a:ext cx="2743202" cy="18288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0CA830-79A1-44B7-8BFF-FFA77B0BEE71}"/>
              </a:ext>
            </a:extLst>
          </p:cNvPr>
          <p:cNvSpPr txBox="1"/>
          <p:nvPr/>
        </p:nvSpPr>
        <p:spPr>
          <a:xfrm>
            <a:off x="3200400" y="1553048"/>
            <a:ext cx="2743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dirty="0"/>
              <a:t>HLF / LF (</a:t>
            </a:r>
            <a:r>
              <a:rPr lang="de-CH" dirty="0"/>
              <a:t>Besatzung</a:t>
            </a:r>
            <a:r>
              <a:rPr lang="fr-LU" dirty="0"/>
              <a:t> : 6)</a:t>
            </a:r>
            <a:endParaRPr lang="lb-L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BE3078-A3BA-492B-8226-F770B426CCFC}"/>
              </a:ext>
            </a:extLst>
          </p:cNvPr>
          <p:cNvSpPr txBox="1"/>
          <p:nvPr/>
        </p:nvSpPr>
        <p:spPr>
          <a:xfrm>
            <a:off x="216000" y="1556937"/>
            <a:ext cx="27431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dirty="0"/>
              <a:t>RTW (</a:t>
            </a:r>
            <a:r>
              <a:rPr lang="de-CH" dirty="0"/>
              <a:t>Besatzung </a:t>
            </a:r>
            <a:r>
              <a:rPr lang="fr-LU" dirty="0"/>
              <a:t>: 2)</a:t>
            </a:r>
            <a:endParaRPr lang="lb-L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1837D7-DFFA-4536-B123-C955D45F2D81}"/>
              </a:ext>
            </a:extLst>
          </p:cNvPr>
          <p:cNvSpPr txBox="1"/>
          <p:nvPr/>
        </p:nvSpPr>
        <p:spPr>
          <a:xfrm>
            <a:off x="6184800" y="1547886"/>
            <a:ext cx="2743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dirty="0"/>
              <a:t>DLK (</a:t>
            </a:r>
            <a:r>
              <a:rPr lang="de-CH" dirty="0"/>
              <a:t>Besatzung </a:t>
            </a:r>
            <a:r>
              <a:rPr lang="fr-LU" dirty="0"/>
              <a:t>: 2)</a:t>
            </a:r>
            <a:endParaRPr lang="lb-LU" dirty="0"/>
          </a:p>
        </p:txBody>
      </p:sp>
    </p:spTree>
    <p:extLst>
      <p:ext uri="{BB962C8B-B14F-4D97-AF65-F5344CB8AC3E}">
        <p14:creationId xmlns:p14="http://schemas.microsoft.com/office/powerpoint/2010/main" val="383429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CGDIS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260000"/>
            <a:ext cx="7803424" cy="3218400"/>
          </a:xfrm>
        </p:spPr>
        <p:txBody>
          <a:bodyPr/>
          <a:lstStyle/>
          <a:p>
            <a:pPr marL="0" indent="0">
              <a:buNone/>
            </a:pPr>
            <a:r>
              <a:rPr lang="de-LU" u="sng" dirty="0"/>
              <a:t>Alarmstufen</a:t>
            </a:r>
          </a:p>
          <a:p>
            <a:r>
              <a:rPr lang="de-LU" sz="1600" dirty="0"/>
              <a:t>B1	→ </a:t>
            </a:r>
            <a:r>
              <a:rPr lang="de-DE" sz="1600" b="1" dirty="0"/>
              <a:t>Kleinbrand</a:t>
            </a:r>
            <a:r>
              <a:rPr lang="de-DE" sz="1600" dirty="0"/>
              <a:t> im Freien, ohne Personen, Mülleimerbrand, PKW</a:t>
            </a:r>
            <a:endParaRPr lang="de-LU" sz="1600" dirty="0"/>
          </a:p>
          <a:p>
            <a:r>
              <a:rPr lang="de-LU" sz="1600" dirty="0"/>
              <a:t>B1DL	→ </a:t>
            </a:r>
            <a:r>
              <a:rPr lang="de-DE" sz="1600" b="1" dirty="0"/>
              <a:t>Kleinbrand in Höhen </a:t>
            </a:r>
            <a:r>
              <a:rPr lang="de-DE" sz="1600" dirty="0"/>
              <a:t>/ Tiefen, ohne Personen, Schornsteinbrand</a:t>
            </a:r>
            <a:endParaRPr lang="de-LU" sz="1600" dirty="0"/>
          </a:p>
          <a:p>
            <a:r>
              <a:rPr lang="de-LU" sz="1600" dirty="0"/>
              <a:t>B2	→ </a:t>
            </a:r>
            <a:r>
              <a:rPr lang="de-DE" sz="1600" b="1" dirty="0"/>
              <a:t>Mittelbrand</a:t>
            </a:r>
            <a:r>
              <a:rPr lang="de-DE" sz="1600" dirty="0"/>
              <a:t>, </a:t>
            </a:r>
            <a:r>
              <a:rPr lang="de-DE" sz="1600" b="1" dirty="0"/>
              <a:t>Person unklar/unbekannt</a:t>
            </a:r>
            <a:r>
              <a:rPr lang="de-DE" sz="1600" dirty="0"/>
              <a:t>, Zimmerbrand EFH, Kleinobjekt</a:t>
            </a:r>
            <a:endParaRPr lang="de-LU" sz="1600" dirty="0"/>
          </a:p>
          <a:p>
            <a:r>
              <a:rPr lang="de-LU" sz="1600" dirty="0"/>
              <a:t>B3	→ </a:t>
            </a:r>
            <a:r>
              <a:rPr lang="de-DE" sz="1600" b="1" dirty="0"/>
              <a:t>Mittelbrand</a:t>
            </a:r>
            <a:r>
              <a:rPr lang="de-DE" sz="1600" dirty="0"/>
              <a:t> </a:t>
            </a:r>
            <a:r>
              <a:rPr lang="de-DE" sz="1600" b="1" dirty="0"/>
              <a:t>mit Person</a:t>
            </a:r>
            <a:r>
              <a:rPr lang="de-DE" sz="1600" dirty="0"/>
              <a:t>, Mehrfamilienhaus, Größeres Objekt</a:t>
            </a:r>
            <a:endParaRPr lang="de-LU" sz="1600" dirty="0"/>
          </a:p>
          <a:p>
            <a:r>
              <a:rPr lang="de-LU" sz="1600" dirty="0"/>
              <a:t>B4	→ </a:t>
            </a:r>
            <a:r>
              <a:rPr lang="de-DE" sz="1600" b="1" dirty="0"/>
              <a:t>Großbrand</a:t>
            </a:r>
            <a:r>
              <a:rPr lang="de-DE" sz="1600" dirty="0"/>
              <a:t>, </a:t>
            </a:r>
            <a:r>
              <a:rPr lang="de-DE" sz="1600" b="1" dirty="0"/>
              <a:t>mit/ohne Person</a:t>
            </a:r>
            <a:r>
              <a:rPr lang="de-DE" sz="1600" dirty="0"/>
              <a:t>, Hochhaus, Industriehalle</a:t>
            </a:r>
            <a:endParaRPr lang="de-LU" sz="1600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dirty="0"/>
          </a:p>
          <a:p>
            <a:pPr marL="0" indent="0">
              <a:buNone/>
            </a:pPr>
            <a:endParaRPr lang="de-LU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7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CGDIS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260000"/>
            <a:ext cx="7886700" cy="3218400"/>
          </a:xfrm>
        </p:spPr>
        <p:txBody>
          <a:bodyPr/>
          <a:lstStyle/>
          <a:p>
            <a:pPr marL="0" indent="0">
              <a:buNone/>
            </a:pPr>
            <a:r>
              <a:rPr lang="de-LU" u="sng" dirty="0"/>
              <a:t>Alarm- und Ausrückeordnung (AAO)</a:t>
            </a:r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u="sng" dirty="0"/>
          </a:p>
          <a:p>
            <a:pPr marL="0" indent="0">
              <a:buNone/>
            </a:pPr>
            <a:endParaRPr lang="de-LU" dirty="0"/>
          </a:p>
          <a:p>
            <a:pPr marL="0" indent="0">
              <a:buNone/>
            </a:pPr>
            <a:endParaRPr lang="de-LU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7</a:t>
            </a:fld>
            <a:endParaRPr lang="fr-FR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E047E09-560E-4ACB-A004-42555CE2DF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506483"/>
              </p:ext>
            </p:extLst>
          </p:nvPr>
        </p:nvGraphicFramePr>
        <p:xfrm>
          <a:off x="1471612" y="2058625"/>
          <a:ext cx="62007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Worksheet" r:id="rId3" imgW="6200916" imgH="1914564" progId="Excel.Sheet.12">
                  <p:embed/>
                </p:oleObj>
              </mc:Choice>
              <mc:Fallback>
                <p:oleObj name="Worksheet" r:id="rId3" imgW="6200916" imgH="191456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1612" y="2058625"/>
                        <a:ext cx="62007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865BB4F-49C4-4D00-BFCC-2195F2F8D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259" y="763133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1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Einleitung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332399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7CD-2D4B-564B-8B9A-77FB43FA6A46}" type="datetime1">
              <a:rPr lang="fr-CH" smtClean="0"/>
              <a:t>11.12.2024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51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Einleitung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u="sng" dirty="0" err="1"/>
              <a:t>Verbrennungsdreieck</a:t>
            </a:r>
            <a:endParaRPr lang="fr-FR" u="sng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Corps grand-ducal d’incendie et de secours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165-2741-EB48-80A9-9DA8B06B081F}" type="slidenum">
              <a:rPr lang="fr-FR" smtClean="0"/>
              <a:t>9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744017-401C-4922-9B08-73C74FC7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157" y="1720079"/>
            <a:ext cx="2859286" cy="24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67211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Personnalisée 1">
      <a:dk1>
        <a:srgbClr val="000000"/>
      </a:dk1>
      <a:lt1>
        <a:srgbClr val="FFFFFF"/>
      </a:lt1>
      <a:dk2>
        <a:srgbClr val="44546A"/>
      </a:dk2>
      <a:lt2>
        <a:srgbClr val="FEFC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DIS_Presentation_16_9_20180613.pptx" id="{E5153442-89F8-482D-A4AF-BAF42CB8E35F}" vid="{AF8DC154-1E88-47B8-A6A1-C86CE611209E}"/>
    </a:ext>
  </a:extLst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DIS_Presentation_16_9_20180613.pptx" id="{E5153442-89F8-482D-A4AF-BAF42CB8E35F}" vid="{597C7F19-6E3D-4FBD-BEE4-2028F92E8A2E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CGDIS_Presentation_16_9_20180613</Template>
  <TotalTime>0</TotalTime>
  <Words>1446</Words>
  <Application>Microsoft Office PowerPoint</Application>
  <PresentationFormat>On-screen Show (16:9)</PresentationFormat>
  <Paragraphs>382</Paragraphs>
  <Slides>45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Cambria Math</vt:lpstr>
      <vt:lpstr>Clear Sans</vt:lpstr>
      <vt:lpstr>Clear Sans</vt:lpstr>
      <vt:lpstr>2_Conception personnalisée</vt:lpstr>
      <vt:lpstr>Conception personnalisée</vt:lpstr>
      <vt:lpstr>Worksheet</vt:lpstr>
      <vt:lpstr>Brandschutz und Erste Hilfe in der Landwirtschaft</vt:lpstr>
      <vt:lpstr>CGDIS</vt:lpstr>
      <vt:lpstr>CGDIS </vt:lpstr>
      <vt:lpstr>CGDIS </vt:lpstr>
      <vt:lpstr>CGDIS </vt:lpstr>
      <vt:lpstr>CGDIS </vt:lpstr>
      <vt:lpstr>CGDIS </vt:lpstr>
      <vt:lpstr>Einleitung</vt:lpstr>
      <vt:lpstr>Einleitung</vt:lpstr>
      <vt:lpstr>Einleitung</vt:lpstr>
      <vt:lpstr>Einleitung</vt:lpstr>
      <vt:lpstr>Verhinderung der Brandentstehung</vt:lpstr>
      <vt:lpstr>Verhinderung der Brandentstehung</vt:lpstr>
      <vt:lpstr>Verhinderung der Brandentstehung</vt:lpstr>
      <vt:lpstr>Verhinderung der Ausbreitung</vt:lpstr>
      <vt:lpstr>Verhinderung der Ausbreitung</vt:lpstr>
      <vt:lpstr>Verhinderung der Ausbreitung</vt:lpstr>
      <vt:lpstr>Verhinderung der Ausbreitung</vt:lpstr>
      <vt:lpstr>Verhinderung der Ausbreitung</vt:lpstr>
      <vt:lpstr>Rettung von Mensch und Tier</vt:lpstr>
      <vt:lpstr>Rettung von Mensch und Tier</vt:lpstr>
      <vt:lpstr>Rettung von Mensch und Tier</vt:lpstr>
      <vt:lpstr>Rettung von Mensch und Tier</vt:lpstr>
      <vt:lpstr>Ermöglichen von wirksamen Löscharbeiten</vt:lpstr>
      <vt:lpstr>Ermöglichen von wirksamen Löscharbeiten</vt:lpstr>
      <vt:lpstr>Ermöglichen von wirksamen Löscharbeiten</vt:lpstr>
      <vt:lpstr>Ermöglichen von wirksamen Löscharbeiten</vt:lpstr>
      <vt:lpstr>Betrieblicher Brandschutz</vt:lpstr>
      <vt:lpstr>Betrieblicher Brandschutz</vt:lpstr>
      <vt:lpstr>Betrieblicher Brandschutz</vt:lpstr>
      <vt:lpstr>Erste Hilfe</vt:lpstr>
      <vt:lpstr>Erste Hilfe</vt:lpstr>
      <vt:lpstr>Erste Hilfe</vt:lpstr>
      <vt:lpstr>Erste Hilfe</vt:lpstr>
      <vt:lpstr>Erste Hilfe</vt:lpstr>
      <vt:lpstr>Erste Hilfe</vt:lpstr>
      <vt:lpstr>Erste Hilfe</vt:lpstr>
      <vt:lpstr>Erste Hilfe</vt:lpstr>
      <vt:lpstr>Erste Hilfe</vt:lpstr>
      <vt:lpstr>Foster-Programm ↕ Vorbeugender Brandschutz</vt:lpstr>
      <vt:lpstr>Brandschutz ↔ Foster-Programm</vt:lpstr>
      <vt:lpstr>Foster-Programm ↔ Brandschutz </vt:lpstr>
      <vt:lpstr>Foster-Programm ↔ Brandschutz </vt:lpstr>
      <vt:lpstr>Kontaktdaten </vt:lpstr>
      <vt:lpstr>Merci à tous  pour votre écoute</vt:lpstr>
    </vt:vector>
  </TitlesOfParts>
  <Company>ASS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Laurent Massard</dc:creator>
  <cp:lastModifiedBy>Laurent Massard</cp:lastModifiedBy>
  <cp:revision>222</cp:revision>
  <dcterms:created xsi:type="dcterms:W3CDTF">2020-12-15T14:51:06Z</dcterms:created>
  <dcterms:modified xsi:type="dcterms:W3CDTF">2024-12-11T07:04:22Z</dcterms:modified>
</cp:coreProperties>
</file>