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6"/>
  </p:notesMasterIdLst>
  <p:sldIdLst>
    <p:sldId id="257" r:id="rId3"/>
    <p:sldId id="974" r:id="rId4"/>
    <p:sldId id="264" r:id="rId5"/>
    <p:sldId id="266" r:id="rId6"/>
    <p:sldId id="267" r:id="rId7"/>
    <p:sldId id="975" r:id="rId8"/>
    <p:sldId id="269" r:id="rId9"/>
    <p:sldId id="973" r:id="rId10"/>
    <p:sldId id="2145" r:id="rId11"/>
    <p:sldId id="976" r:id="rId12"/>
    <p:sldId id="765" r:id="rId13"/>
    <p:sldId id="766" r:id="rId14"/>
    <p:sldId id="768" r:id="rId15"/>
    <p:sldId id="769" r:id="rId16"/>
    <p:sldId id="770" r:id="rId17"/>
    <p:sldId id="771" r:id="rId18"/>
    <p:sldId id="772" r:id="rId19"/>
    <p:sldId id="773" r:id="rId20"/>
    <p:sldId id="776" r:id="rId21"/>
    <p:sldId id="778" r:id="rId22"/>
    <p:sldId id="782" r:id="rId23"/>
    <p:sldId id="783" r:id="rId24"/>
    <p:sldId id="785" r:id="rId25"/>
    <p:sldId id="787" r:id="rId26"/>
    <p:sldId id="788" r:id="rId27"/>
    <p:sldId id="977" r:id="rId28"/>
    <p:sldId id="978" r:id="rId29"/>
    <p:sldId id="980" r:id="rId30"/>
    <p:sldId id="979" r:id="rId31"/>
    <p:sldId id="966" r:id="rId32"/>
    <p:sldId id="982" r:id="rId33"/>
    <p:sldId id="981" r:id="rId34"/>
    <p:sldId id="969" r:id="rId35"/>
    <p:sldId id="970" r:id="rId36"/>
    <p:sldId id="2151" r:id="rId37"/>
    <p:sldId id="2146" r:id="rId38"/>
    <p:sldId id="706" r:id="rId39"/>
    <p:sldId id="983" r:id="rId40"/>
    <p:sldId id="2144" r:id="rId41"/>
    <p:sldId id="842" r:id="rId42"/>
    <p:sldId id="436" r:id="rId43"/>
    <p:sldId id="838" r:id="rId44"/>
    <p:sldId id="2143" r:id="rId45"/>
    <p:sldId id="2149" r:id="rId46"/>
    <p:sldId id="836" r:id="rId47"/>
    <p:sldId id="2147" r:id="rId48"/>
    <p:sldId id="971" r:id="rId49"/>
    <p:sldId id="2153" r:id="rId50"/>
    <p:sldId id="2155" r:id="rId51"/>
    <p:sldId id="967" r:id="rId52"/>
    <p:sldId id="968" r:id="rId53"/>
    <p:sldId id="2148" r:id="rId54"/>
    <p:sldId id="2156" r:id="rId5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14" d="100"/>
          <a:sy n="114" d="100"/>
        </p:scale>
        <p:origin x="15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FB690EC-E52D-44E6-9849-2E75E66422AA}" type="datetimeFigureOut">
              <a:rPr lang="en-US" smtClean="0"/>
              <a:t>11/4/2024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B248D6F-8DF7-4883-A300-EE506907EA45}" type="slidenum">
              <a:rPr lang="en-US" smtClean="0"/>
              <a:t>‹#›</a:t>
            </a:fld>
            <a:endParaRPr lang="en-US"/>
          </a:p>
        </p:txBody>
      </p:sp>
    </p:spTree>
    <p:extLst>
      <p:ext uri="{BB962C8B-B14F-4D97-AF65-F5344CB8AC3E}">
        <p14:creationId xmlns:p14="http://schemas.microsoft.com/office/powerpoint/2010/main" val="1032259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313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377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F4C8D2B2-0C02-4358-AC3C-DAC16BE6491D}"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FDD8F-EA23-425E-89AF-2869F2418753}" type="slidenum">
              <a:rPr lang="en-US" smtClean="0"/>
              <a:t>‹#›</a:t>
            </a:fld>
            <a:endParaRPr lang="en-US"/>
          </a:p>
        </p:txBody>
      </p:sp>
    </p:spTree>
    <p:extLst>
      <p:ext uri="{BB962C8B-B14F-4D97-AF65-F5344CB8AC3E}">
        <p14:creationId xmlns:p14="http://schemas.microsoft.com/office/powerpoint/2010/main" val="399193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C8D2B2-0C02-4358-AC3C-DAC16BE6491D}"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FDD8F-EA23-425E-89AF-2869F2418753}" type="slidenum">
              <a:rPr lang="en-US" smtClean="0"/>
              <a:t>‹#›</a:t>
            </a:fld>
            <a:endParaRPr lang="en-US"/>
          </a:p>
        </p:txBody>
      </p:sp>
    </p:spTree>
    <p:extLst>
      <p:ext uri="{BB962C8B-B14F-4D97-AF65-F5344CB8AC3E}">
        <p14:creationId xmlns:p14="http://schemas.microsoft.com/office/powerpoint/2010/main" val="38238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C8D2B2-0C02-4358-AC3C-DAC16BE6491D}"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FDD8F-EA23-425E-89AF-2869F2418753}" type="slidenum">
              <a:rPr lang="en-US" smtClean="0"/>
              <a:t>‹#›</a:t>
            </a:fld>
            <a:endParaRPr lang="en-US"/>
          </a:p>
        </p:txBody>
      </p:sp>
    </p:spTree>
    <p:extLst>
      <p:ext uri="{BB962C8B-B14F-4D97-AF65-F5344CB8AC3E}">
        <p14:creationId xmlns:p14="http://schemas.microsoft.com/office/powerpoint/2010/main" val="1568683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825625"/>
            <a:ext cx="7886700" cy="4351338"/>
          </a:xfrm>
          <a:prstGeom prst="rect">
            <a:avLst/>
          </a:prstGeom>
        </p:spPr>
        <p:txBody>
          <a:bodyPr/>
          <a:lstStyle>
            <a:lvl1pPr marL="171450" indent="-171450">
              <a:buClr>
                <a:srgbClr val="FF0000"/>
              </a:buClr>
              <a:buSzPct val="80000"/>
              <a:buFont typeface="Arial" panose="020B0604020202020204" pitchFamily="34" charset="0"/>
              <a:buChar char="•"/>
              <a:defRPr sz="2400">
                <a:solidFill>
                  <a:schemeClr val="tx1">
                    <a:lumMod val="50000"/>
                  </a:schemeClr>
                </a:solidFill>
                <a:latin typeface="Calibri" panose="020F0502020204030204" pitchFamily="34" charset="0"/>
              </a:defRPr>
            </a:lvl1pPr>
            <a:lvl2pPr marL="685800" indent="-342900">
              <a:buClr>
                <a:srgbClr val="491C75"/>
              </a:buClr>
              <a:buFont typeface="Arial" panose="020B0604020202020204" pitchFamily="34" charset="0"/>
              <a:buChar char="•"/>
              <a:defRPr sz="2400">
                <a:solidFill>
                  <a:srgbClr val="282C33"/>
                </a:solidFill>
                <a:latin typeface="Oswald Light" panose="00000400000000000000" pitchFamily="2" charset="0"/>
              </a:defRPr>
            </a:lvl2pPr>
            <a:lvl3pPr>
              <a:buClr>
                <a:srgbClr val="491C75"/>
              </a:buClr>
              <a:defRPr sz="2100">
                <a:solidFill>
                  <a:schemeClr val="tx1">
                    <a:lumMod val="50000"/>
                  </a:schemeClr>
                </a:solidFill>
                <a:latin typeface="Oswald Light" panose="00000400000000000000" pitchFamily="2" charset="0"/>
              </a:defRPr>
            </a:lvl3pPr>
            <a:lvl4pPr>
              <a:buClr>
                <a:srgbClr val="491C75"/>
              </a:buClr>
              <a:defRPr sz="1500">
                <a:solidFill>
                  <a:srgbClr val="491C75"/>
                </a:solidFill>
                <a:latin typeface="Oswald" panose="00000500000000000000" pitchFamily="2" charset="0"/>
              </a:defRPr>
            </a:lvl4pPr>
            <a:lvl5pPr>
              <a:buClr>
                <a:srgbClr val="491C75"/>
              </a:buClr>
              <a:defRPr>
                <a:solidFill>
                  <a:schemeClr val="tx1">
                    <a:lumMod val="50000"/>
                  </a:schemeClr>
                </a:solidFill>
                <a:latin typeface="Oswald SemiBold" panose="00000700000000000000" pitchFamily="2" charset="0"/>
              </a:defRPr>
            </a:lvl5pPr>
          </a:lstStyle>
          <a:p>
            <a:r>
              <a:rPr lang="en-US" sz="2100" b="1" spc="225" dirty="0">
                <a:solidFill>
                  <a:srgbClr val="491C75"/>
                </a:solidFill>
                <a:latin typeface="Oswald ExtraLight" panose="00000300000000000000" pitchFamily="2" charset="0"/>
              </a:rPr>
              <a:t>h2 -</a:t>
            </a:r>
            <a:r>
              <a:rPr lang="en-US" sz="2100" b="1" spc="225" dirty="0" err="1">
                <a:solidFill>
                  <a:srgbClr val="491C75"/>
                </a:solidFill>
                <a:latin typeface="Oswald ExtraLight" panose="00000300000000000000" pitchFamily="2" charset="0"/>
              </a:rPr>
              <a:t>blababla</a:t>
            </a:r>
            <a:endParaRPr lang="en-US" sz="2100" spc="225" dirty="0">
              <a:solidFill>
                <a:srgbClr val="491C75"/>
              </a:solidFill>
              <a:latin typeface="Oswald ExtraLight" panose="00000300000000000000" pitchFamily="2" charset="0"/>
            </a:endParaRP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txBox="1">
            <a:spLocks/>
          </p:cNvSpPr>
          <p:nvPr userDrawn="1"/>
        </p:nvSpPr>
        <p:spPr>
          <a:xfrm>
            <a:off x="837152" y="3413112"/>
            <a:ext cx="8528364" cy="72149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000" kern="1200">
                <a:solidFill>
                  <a:srgbClr val="C00000"/>
                </a:solidFill>
                <a:latin typeface="Calibri" panose="020F0502020204030204" pitchFamily="34" charset="0"/>
                <a:ea typeface="+mj-ea"/>
                <a:cs typeface="+mj-cs"/>
              </a:defRPr>
            </a:lvl1pPr>
          </a:lstStyle>
          <a:p>
            <a:endParaRPr lang="en-US" sz="2700" spc="225" dirty="0">
              <a:solidFill>
                <a:srgbClr val="491C75"/>
              </a:solidFill>
              <a:latin typeface="Oswald ExtraLight" panose="00000300000000000000" pitchFamily="2" charset="0"/>
            </a:endParaRPr>
          </a:p>
        </p:txBody>
      </p:sp>
      <p:pic>
        <p:nvPicPr>
          <p:cNvPr id="15" name="Imag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26876" y="105051"/>
            <a:ext cx="1912692" cy="1409863"/>
          </a:xfrm>
          <a:prstGeom prst="rect">
            <a:avLst/>
          </a:prstGeom>
        </p:spPr>
      </p:pic>
      <p:pic>
        <p:nvPicPr>
          <p:cNvPr id="17" name="Imag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0369" y="-471526"/>
            <a:ext cx="1663179" cy="2297151"/>
          </a:xfrm>
          <a:prstGeom prst="rect">
            <a:avLst/>
          </a:prstGeom>
        </p:spPr>
      </p:pic>
      <p:sp>
        <p:nvSpPr>
          <p:cNvPr id="7" name="Text Box 12"/>
          <p:cNvSpPr txBox="1">
            <a:spLocks noChangeArrowheads="1"/>
          </p:cNvSpPr>
          <p:nvPr userDrawn="1"/>
        </p:nvSpPr>
        <p:spPr bwMode="auto">
          <a:xfrm>
            <a:off x="4572000" y="6525344"/>
            <a:ext cx="43675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003366"/>
                </a:solidFill>
                <a:latin typeface="Arial" charset="0"/>
                <a:ea typeface="ＭＳ Ｐゴシック" pitchFamily="34" charset="-128"/>
              </a:defRPr>
            </a:lvl1pPr>
            <a:lvl2pPr marL="742950" indent="-285750" eaLnBrk="0" hangingPunct="0">
              <a:defRPr sz="1600" b="1">
                <a:solidFill>
                  <a:srgbClr val="003366"/>
                </a:solidFill>
                <a:latin typeface="Arial" charset="0"/>
                <a:ea typeface="ＭＳ Ｐゴシック" pitchFamily="34" charset="-128"/>
              </a:defRPr>
            </a:lvl2pPr>
            <a:lvl3pPr marL="1143000" indent="-228600" eaLnBrk="0" hangingPunct="0">
              <a:defRPr sz="1600" b="1">
                <a:solidFill>
                  <a:srgbClr val="003366"/>
                </a:solidFill>
                <a:latin typeface="Arial" charset="0"/>
                <a:ea typeface="ＭＳ Ｐゴシック" pitchFamily="34" charset="-128"/>
              </a:defRPr>
            </a:lvl3pPr>
            <a:lvl4pPr marL="1600200" indent="-228600" eaLnBrk="0" hangingPunct="0">
              <a:defRPr sz="1600" b="1">
                <a:solidFill>
                  <a:srgbClr val="003366"/>
                </a:solidFill>
                <a:latin typeface="Arial" charset="0"/>
                <a:ea typeface="ＭＳ Ｐゴシック" pitchFamily="34" charset="-128"/>
              </a:defRPr>
            </a:lvl4pPr>
            <a:lvl5pPr marL="2057400" indent="-228600" eaLnBrk="0" hangingPunct="0">
              <a:defRPr sz="1600" b="1">
                <a:solidFill>
                  <a:srgbClr val="003366"/>
                </a:solidFill>
                <a:latin typeface="Arial" charset="0"/>
                <a:ea typeface="ＭＳ Ｐゴシック" pitchFamily="34" charset="-128"/>
              </a:defRPr>
            </a:lvl5pPr>
            <a:lvl6pPr marL="2514600" indent="-228600" algn="ctr" eaLnBrk="0" fontAlgn="base" hangingPunct="0">
              <a:spcBef>
                <a:spcPct val="0"/>
              </a:spcBef>
              <a:spcAft>
                <a:spcPct val="0"/>
              </a:spcAft>
              <a:defRPr sz="1600" b="1">
                <a:solidFill>
                  <a:srgbClr val="003366"/>
                </a:solidFill>
                <a:latin typeface="Arial" charset="0"/>
                <a:ea typeface="ＭＳ Ｐゴシック" pitchFamily="34" charset="-128"/>
              </a:defRPr>
            </a:lvl6pPr>
            <a:lvl7pPr marL="2971800" indent="-228600" algn="ctr" eaLnBrk="0" fontAlgn="base" hangingPunct="0">
              <a:spcBef>
                <a:spcPct val="0"/>
              </a:spcBef>
              <a:spcAft>
                <a:spcPct val="0"/>
              </a:spcAft>
              <a:defRPr sz="1600" b="1">
                <a:solidFill>
                  <a:srgbClr val="003366"/>
                </a:solidFill>
                <a:latin typeface="Arial" charset="0"/>
                <a:ea typeface="ＭＳ Ｐゴシック" pitchFamily="34" charset="-128"/>
              </a:defRPr>
            </a:lvl7pPr>
            <a:lvl8pPr marL="3429000" indent="-228600" algn="ctr" eaLnBrk="0" fontAlgn="base" hangingPunct="0">
              <a:spcBef>
                <a:spcPct val="0"/>
              </a:spcBef>
              <a:spcAft>
                <a:spcPct val="0"/>
              </a:spcAft>
              <a:defRPr sz="1600" b="1">
                <a:solidFill>
                  <a:srgbClr val="003366"/>
                </a:solidFill>
                <a:latin typeface="Arial" charset="0"/>
                <a:ea typeface="ＭＳ Ｐゴシック" pitchFamily="34" charset="-128"/>
              </a:defRPr>
            </a:lvl8pPr>
            <a:lvl9pPr marL="3886200" indent="-228600" algn="ctr" eaLnBrk="0" fontAlgn="base" hangingPunct="0">
              <a:spcBef>
                <a:spcPct val="0"/>
              </a:spcBef>
              <a:spcAft>
                <a:spcPct val="0"/>
              </a:spcAft>
              <a:defRPr sz="1600" b="1">
                <a:solidFill>
                  <a:srgbClr val="003366"/>
                </a:solidFill>
                <a:latin typeface="Arial" charset="0"/>
                <a:ea typeface="ＭＳ Ｐゴシック" pitchFamily="34" charset="-128"/>
              </a:defRPr>
            </a:lvl9pPr>
          </a:lstStyle>
          <a:p>
            <a:pPr algn="r" eaLnBrk="1" hangingPunct="1">
              <a:spcBef>
                <a:spcPct val="50000"/>
              </a:spcBef>
              <a:defRPr/>
            </a:pPr>
            <a:r>
              <a:rPr lang="fr-CH" sz="800" b="0" dirty="0">
                <a:solidFill>
                  <a:schemeClr val="bg2"/>
                </a:solidFill>
              </a:rPr>
              <a:t>        Page </a:t>
            </a:r>
            <a:fld id="{2EA7C2AA-F8B9-474A-A602-4333372771D0}" type="slidenum">
              <a:rPr lang="fr-CH" sz="800" b="0" smtClean="0">
                <a:solidFill>
                  <a:schemeClr val="bg2"/>
                </a:solidFill>
              </a:rPr>
              <a:pPr algn="r" eaLnBrk="1" hangingPunct="1">
                <a:spcBef>
                  <a:spcPct val="50000"/>
                </a:spcBef>
                <a:defRPr/>
              </a:pPr>
              <a:t>‹#›</a:t>
            </a:fld>
            <a:r>
              <a:rPr lang="fr-CH" sz="800" b="0" dirty="0">
                <a:solidFill>
                  <a:schemeClr val="bg2"/>
                </a:solidFill>
              </a:rPr>
              <a:t>     	</a:t>
            </a:r>
            <a:endParaRPr lang="fr-FR" sz="800" b="0" dirty="0">
              <a:solidFill>
                <a:schemeClr val="bg2"/>
              </a:solidFill>
            </a:endParaRPr>
          </a:p>
        </p:txBody>
      </p:sp>
      <p:sp>
        <p:nvSpPr>
          <p:cNvPr id="8" name="Title 1"/>
          <p:cNvSpPr txBox="1">
            <a:spLocks/>
          </p:cNvSpPr>
          <p:nvPr userDrawn="1"/>
        </p:nvSpPr>
        <p:spPr>
          <a:xfrm>
            <a:off x="1403648" y="511614"/>
            <a:ext cx="6552728" cy="54112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000" kern="1200">
                <a:solidFill>
                  <a:srgbClr val="C00000"/>
                </a:solidFill>
                <a:latin typeface="Calibri" panose="020F0502020204030204" pitchFamily="34" charset="0"/>
                <a:ea typeface="+mj-ea"/>
                <a:cs typeface="+mj-cs"/>
              </a:defRPr>
            </a:lvl1pPr>
          </a:lstStyle>
          <a:p>
            <a:endParaRPr lang="fr-FR" sz="2850" dirty="0">
              <a:solidFill>
                <a:srgbClr val="491C75"/>
              </a:solidFill>
              <a:cs typeface="Calibri" panose="020F0502020204030204" pitchFamily="34" charset="0"/>
            </a:endParaRPr>
          </a:p>
        </p:txBody>
      </p:sp>
    </p:spTree>
    <p:extLst>
      <p:ext uri="{BB962C8B-B14F-4D97-AF65-F5344CB8AC3E}">
        <p14:creationId xmlns:p14="http://schemas.microsoft.com/office/powerpoint/2010/main" val="2385652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a:ext>
            </a:extLst>
          </a:blip>
          <a:srcRect t="1190" r="25048" b="2172"/>
          <a:stretch/>
        </p:blipFill>
        <p:spPr>
          <a:xfrm>
            <a:off x="3485959" y="-9526"/>
            <a:ext cx="5648517" cy="6867525"/>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3671" y="2"/>
            <a:ext cx="3659088" cy="2769339"/>
          </a:xfrm>
          <a:prstGeom prst="rect">
            <a:avLst/>
          </a:prstGeom>
        </p:spPr>
      </p:pic>
    </p:spTree>
    <p:extLst>
      <p:ext uri="{BB962C8B-B14F-4D97-AF65-F5344CB8AC3E}">
        <p14:creationId xmlns:p14="http://schemas.microsoft.com/office/powerpoint/2010/main" val="4211297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Title 1"/>
          <p:cNvSpPr txBox="1">
            <a:spLocks/>
          </p:cNvSpPr>
          <p:nvPr userDrawn="1"/>
        </p:nvSpPr>
        <p:spPr>
          <a:xfrm>
            <a:off x="837152" y="3413112"/>
            <a:ext cx="8528364" cy="72149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000" kern="1200">
                <a:solidFill>
                  <a:srgbClr val="C00000"/>
                </a:solidFill>
                <a:latin typeface="Calibri" panose="020F0502020204030204" pitchFamily="34" charset="0"/>
                <a:ea typeface="+mj-ea"/>
                <a:cs typeface="+mj-cs"/>
              </a:defRPr>
            </a:lvl1pPr>
          </a:lstStyle>
          <a:p>
            <a:endParaRPr lang="en-US" sz="2700" spc="225">
              <a:solidFill>
                <a:srgbClr val="491C75"/>
              </a:solidFill>
              <a:latin typeface="Oswald ExtraLight" panose="00000300000000000000" pitchFamily="2" charset="0"/>
            </a:endParaRPr>
          </a:p>
        </p:txBody>
      </p:sp>
      <p:pic>
        <p:nvPicPr>
          <p:cNvPr id="15" name="Imag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26876" y="105051"/>
            <a:ext cx="1912692" cy="1409863"/>
          </a:xfrm>
          <a:prstGeom prst="rect">
            <a:avLst/>
          </a:prstGeom>
        </p:spPr>
      </p:pic>
      <p:pic>
        <p:nvPicPr>
          <p:cNvPr id="17" name="Imag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0369" y="-471526"/>
            <a:ext cx="1663179" cy="2297151"/>
          </a:xfrm>
          <a:prstGeom prst="rect">
            <a:avLst/>
          </a:prstGeom>
        </p:spPr>
      </p:pic>
      <p:sp>
        <p:nvSpPr>
          <p:cNvPr id="7" name="Text Box 12"/>
          <p:cNvSpPr txBox="1">
            <a:spLocks noChangeArrowheads="1"/>
          </p:cNvSpPr>
          <p:nvPr userDrawn="1"/>
        </p:nvSpPr>
        <p:spPr bwMode="auto">
          <a:xfrm>
            <a:off x="4572000" y="6525344"/>
            <a:ext cx="43675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003366"/>
                </a:solidFill>
                <a:latin typeface="Arial" charset="0"/>
                <a:ea typeface="ＭＳ Ｐゴシック" pitchFamily="34" charset="-128"/>
              </a:defRPr>
            </a:lvl1pPr>
            <a:lvl2pPr marL="742950" indent="-285750" eaLnBrk="0" hangingPunct="0">
              <a:defRPr sz="1600" b="1">
                <a:solidFill>
                  <a:srgbClr val="003366"/>
                </a:solidFill>
                <a:latin typeface="Arial" charset="0"/>
                <a:ea typeface="ＭＳ Ｐゴシック" pitchFamily="34" charset="-128"/>
              </a:defRPr>
            </a:lvl2pPr>
            <a:lvl3pPr marL="1143000" indent="-228600" eaLnBrk="0" hangingPunct="0">
              <a:defRPr sz="1600" b="1">
                <a:solidFill>
                  <a:srgbClr val="003366"/>
                </a:solidFill>
                <a:latin typeface="Arial" charset="0"/>
                <a:ea typeface="ＭＳ Ｐゴシック" pitchFamily="34" charset="-128"/>
              </a:defRPr>
            </a:lvl3pPr>
            <a:lvl4pPr marL="1600200" indent="-228600" eaLnBrk="0" hangingPunct="0">
              <a:defRPr sz="1600" b="1">
                <a:solidFill>
                  <a:srgbClr val="003366"/>
                </a:solidFill>
                <a:latin typeface="Arial" charset="0"/>
                <a:ea typeface="ＭＳ Ｐゴシック" pitchFamily="34" charset="-128"/>
              </a:defRPr>
            </a:lvl4pPr>
            <a:lvl5pPr marL="2057400" indent="-228600" eaLnBrk="0" hangingPunct="0">
              <a:defRPr sz="1600" b="1">
                <a:solidFill>
                  <a:srgbClr val="003366"/>
                </a:solidFill>
                <a:latin typeface="Arial" charset="0"/>
                <a:ea typeface="ＭＳ Ｐゴシック" pitchFamily="34" charset="-128"/>
              </a:defRPr>
            </a:lvl5pPr>
            <a:lvl6pPr marL="2514600" indent="-228600" algn="ctr" eaLnBrk="0" fontAlgn="base" hangingPunct="0">
              <a:spcBef>
                <a:spcPct val="0"/>
              </a:spcBef>
              <a:spcAft>
                <a:spcPct val="0"/>
              </a:spcAft>
              <a:defRPr sz="1600" b="1">
                <a:solidFill>
                  <a:srgbClr val="003366"/>
                </a:solidFill>
                <a:latin typeface="Arial" charset="0"/>
                <a:ea typeface="ＭＳ Ｐゴシック" pitchFamily="34" charset="-128"/>
              </a:defRPr>
            </a:lvl6pPr>
            <a:lvl7pPr marL="2971800" indent="-228600" algn="ctr" eaLnBrk="0" fontAlgn="base" hangingPunct="0">
              <a:spcBef>
                <a:spcPct val="0"/>
              </a:spcBef>
              <a:spcAft>
                <a:spcPct val="0"/>
              </a:spcAft>
              <a:defRPr sz="1600" b="1">
                <a:solidFill>
                  <a:srgbClr val="003366"/>
                </a:solidFill>
                <a:latin typeface="Arial" charset="0"/>
                <a:ea typeface="ＭＳ Ｐゴシック" pitchFamily="34" charset="-128"/>
              </a:defRPr>
            </a:lvl7pPr>
            <a:lvl8pPr marL="3429000" indent="-228600" algn="ctr" eaLnBrk="0" fontAlgn="base" hangingPunct="0">
              <a:spcBef>
                <a:spcPct val="0"/>
              </a:spcBef>
              <a:spcAft>
                <a:spcPct val="0"/>
              </a:spcAft>
              <a:defRPr sz="1600" b="1">
                <a:solidFill>
                  <a:srgbClr val="003366"/>
                </a:solidFill>
                <a:latin typeface="Arial" charset="0"/>
                <a:ea typeface="ＭＳ Ｐゴシック" pitchFamily="34" charset="-128"/>
              </a:defRPr>
            </a:lvl8pPr>
            <a:lvl9pPr marL="3886200" indent="-228600" algn="ctr" eaLnBrk="0" fontAlgn="base" hangingPunct="0">
              <a:spcBef>
                <a:spcPct val="0"/>
              </a:spcBef>
              <a:spcAft>
                <a:spcPct val="0"/>
              </a:spcAft>
              <a:defRPr sz="1600" b="1">
                <a:solidFill>
                  <a:srgbClr val="003366"/>
                </a:solidFill>
                <a:latin typeface="Arial" charset="0"/>
                <a:ea typeface="ＭＳ Ｐゴシック" pitchFamily="34" charset="-128"/>
              </a:defRPr>
            </a:lvl9pPr>
          </a:lstStyle>
          <a:p>
            <a:pPr algn="r" eaLnBrk="1" hangingPunct="1">
              <a:spcBef>
                <a:spcPct val="50000"/>
              </a:spcBef>
              <a:defRPr/>
            </a:pPr>
            <a:r>
              <a:rPr lang="fr-CH" sz="800" b="0">
                <a:solidFill>
                  <a:schemeClr val="bg2"/>
                </a:solidFill>
              </a:rPr>
              <a:t>        Page </a:t>
            </a:r>
            <a:fld id="{2EA7C2AA-F8B9-474A-A602-4333372771D0}" type="slidenum">
              <a:rPr lang="fr-CH" sz="800" b="0" smtClean="0">
                <a:solidFill>
                  <a:schemeClr val="bg2"/>
                </a:solidFill>
              </a:rPr>
              <a:pPr algn="r" eaLnBrk="1" hangingPunct="1">
                <a:spcBef>
                  <a:spcPct val="50000"/>
                </a:spcBef>
                <a:defRPr/>
              </a:pPr>
              <a:t>‹#›</a:t>
            </a:fld>
            <a:r>
              <a:rPr lang="fr-CH" sz="800" b="0">
                <a:solidFill>
                  <a:schemeClr val="bg2"/>
                </a:solidFill>
              </a:rPr>
              <a:t>     	</a:t>
            </a:r>
            <a:endParaRPr lang="fr-FR" sz="800" b="0">
              <a:solidFill>
                <a:schemeClr val="bg2"/>
              </a:solidFill>
            </a:endParaRPr>
          </a:p>
        </p:txBody>
      </p:sp>
    </p:spTree>
    <p:extLst>
      <p:ext uri="{BB962C8B-B14F-4D97-AF65-F5344CB8AC3E}">
        <p14:creationId xmlns:p14="http://schemas.microsoft.com/office/powerpoint/2010/main" val="3714049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616D5-03E2-55B0-A0DA-0577DF0BF0F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CE07A3D-4E18-9CC5-3E02-487E20F2322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43C58F-2231-4EA2-C093-7C2321904142}"/>
              </a:ext>
            </a:extLst>
          </p:cNvPr>
          <p:cNvSpPr>
            <a:spLocks noGrp="1"/>
          </p:cNvSpPr>
          <p:nvPr>
            <p:ph type="dt" sz="half" idx="10"/>
          </p:nvPr>
        </p:nvSpPr>
        <p:spPr/>
        <p:txBody>
          <a:bodyPr/>
          <a:lstStyle/>
          <a:p>
            <a:fld id="{BC132111-8CB1-9B4B-BA1E-C2FD28A83C54}" type="datetimeFigureOut">
              <a:rPr lang="fr-FR" smtClean="0"/>
              <a:t>04/11/2024</a:t>
            </a:fld>
            <a:endParaRPr lang="fr-FR"/>
          </a:p>
        </p:txBody>
      </p:sp>
      <p:sp>
        <p:nvSpPr>
          <p:cNvPr id="5" name="Espace réservé du pied de page 4">
            <a:extLst>
              <a:ext uri="{FF2B5EF4-FFF2-40B4-BE49-F238E27FC236}">
                <a16:creationId xmlns:a16="http://schemas.microsoft.com/office/drawing/2014/main" id="{3E8899C3-12C4-C305-F45D-D5AB01474F72}"/>
              </a:ext>
            </a:extLst>
          </p:cNvPr>
          <p:cNvSpPr>
            <a:spLocks noGrp="1"/>
          </p:cNvSpPr>
          <p:nvPr>
            <p:ph type="ftr" sz="quarter" idx="11"/>
          </p:nvPr>
        </p:nvSpPr>
        <p:spPr>
          <a:xfrm>
            <a:off x="3028950" y="6356360"/>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EC7D0ECF-185C-A926-BBB7-C5A2AC12D563}"/>
              </a:ext>
            </a:extLst>
          </p:cNvPr>
          <p:cNvSpPr>
            <a:spLocks noGrp="1"/>
          </p:cNvSpPr>
          <p:nvPr>
            <p:ph type="sldNum" sz="quarter" idx="12"/>
          </p:nvPr>
        </p:nvSpPr>
        <p:spPr/>
        <p:txBody>
          <a:bodyPr/>
          <a:lstStyle/>
          <a:p>
            <a:fld id="{05E31096-D70E-7343-8EEF-FFFCFB7DF271}" type="slidenum">
              <a:rPr lang="fr-FR" smtClean="0"/>
              <a:t>‹#›</a:t>
            </a:fld>
            <a:endParaRPr lang="fr-FR"/>
          </a:p>
        </p:txBody>
      </p:sp>
    </p:spTree>
    <p:extLst>
      <p:ext uri="{BB962C8B-B14F-4D97-AF65-F5344CB8AC3E}">
        <p14:creationId xmlns:p14="http://schemas.microsoft.com/office/powerpoint/2010/main" val="379505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3B0D5-E57A-3206-2162-10F4F9649A8B}"/>
              </a:ext>
            </a:extLst>
          </p:cNvPr>
          <p:cNvSpPr>
            <a:spLocks noGrp="1"/>
          </p:cNvSpPr>
          <p:nvPr>
            <p:ph type="title"/>
          </p:nvPr>
        </p:nvSpPr>
        <p:spPr>
          <a:xfrm>
            <a:off x="628650" y="1761597"/>
            <a:ext cx="6750000" cy="727613"/>
          </a:xfrm>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1EE64422-85DF-C9BE-61F5-9177F4403BD6}"/>
              </a:ext>
            </a:extLst>
          </p:cNvPr>
          <p:cNvSpPr>
            <a:spLocks noGrp="1"/>
          </p:cNvSpPr>
          <p:nvPr>
            <p:ph sz="half" idx="1"/>
          </p:nvPr>
        </p:nvSpPr>
        <p:spPr>
          <a:xfrm>
            <a:off x="628650" y="2590801"/>
            <a:ext cx="3886200" cy="32816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CDC5435-501B-786A-74C8-B0BC966E1099}"/>
              </a:ext>
            </a:extLst>
          </p:cNvPr>
          <p:cNvSpPr>
            <a:spLocks noGrp="1"/>
          </p:cNvSpPr>
          <p:nvPr>
            <p:ph sz="half" idx="2"/>
          </p:nvPr>
        </p:nvSpPr>
        <p:spPr>
          <a:xfrm>
            <a:off x="4629150" y="2590801"/>
            <a:ext cx="3886200" cy="328168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83BDC7D-14D1-800C-0B50-9F90B0821CCC}"/>
              </a:ext>
            </a:extLst>
          </p:cNvPr>
          <p:cNvSpPr>
            <a:spLocks noGrp="1"/>
          </p:cNvSpPr>
          <p:nvPr>
            <p:ph type="dt" sz="half" idx="10"/>
          </p:nvPr>
        </p:nvSpPr>
        <p:spPr/>
        <p:txBody>
          <a:bodyPr/>
          <a:lstStyle/>
          <a:p>
            <a:fld id="{BC132111-8CB1-9B4B-BA1E-C2FD28A83C54}" type="datetimeFigureOut">
              <a:rPr lang="fr-FR" smtClean="0"/>
              <a:t>04/11/2024</a:t>
            </a:fld>
            <a:endParaRPr lang="fr-FR"/>
          </a:p>
        </p:txBody>
      </p:sp>
      <p:sp>
        <p:nvSpPr>
          <p:cNvPr id="6" name="Espace réservé du pied de page 5">
            <a:extLst>
              <a:ext uri="{FF2B5EF4-FFF2-40B4-BE49-F238E27FC236}">
                <a16:creationId xmlns:a16="http://schemas.microsoft.com/office/drawing/2014/main" id="{19E64729-8577-17A7-E612-892CA8D35A37}"/>
              </a:ext>
            </a:extLst>
          </p:cNvPr>
          <p:cNvSpPr>
            <a:spLocks noGrp="1"/>
          </p:cNvSpPr>
          <p:nvPr>
            <p:ph type="ftr" sz="quarter" idx="11"/>
          </p:nvPr>
        </p:nvSpPr>
        <p:spPr>
          <a:xfrm>
            <a:off x="3028950" y="6356360"/>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1030DF0C-C9FB-2F45-6B27-60CB33332498}"/>
              </a:ext>
            </a:extLst>
          </p:cNvPr>
          <p:cNvSpPr>
            <a:spLocks noGrp="1"/>
          </p:cNvSpPr>
          <p:nvPr>
            <p:ph type="sldNum" sz="quarter" idx="12"/>
          </p:nvPr>
        </p:nvSpPr>
        <p:spPr/>
        <p:txBody>
          <a:bodyPr/>
          <a:lstStyle/>
          <a:p>
            <a:fld id="{05E31096-D70E-7343-8EEF-FFFCFB7DF271}" type="slidenum">
              <a:rPr lang="fr-FR" smtClean="0"/>
              <a:t>‹#›</a:t>
            </a:fld>
            <a:endParaRPr lang="fr-FR"/>
          </a:p>
        </p:txBody>
      </p:sp>
    </p:spTree>
    <p:extLst>
      <p:ext uri="{BB962C8B-B14F-4D97-AF65-F5344CB8AC3E}">
        <p14:creationId xmlns:p14="http://schemas.microsoft.com/office/powerpoint/2010/main" val="352574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D1AC0-4A33-93EC-E103-4A8C796CEDD7}"/>
              </a:ext>
            </a:extLst>
          </p:cNvPr>
          <p:cNvSpPr>
            <a:spLocks noGrp="1"/>
          </p:cNvSpPr>
          <p:nvPr>
            <p:ph type="title"/>
          </p:nvPr>
        </p:nvSpPr>
        <p:spPr>
          <a:xfrm>
            <a:off x="553640" y="1747520"/>
            <a:ext cx="7886700" cy="711272"/>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A3FF945-94E9-CC8F-B5C6-AC7CC451DF8E}"/>
              </a:ext>
            </a:extLst>
          </p:cNvPr>
          <p:cNvSpPr>
            <a:spLocks noGrp="1"/>
          </p:cNvSpPr>
          <p:nvPr>
            <p:ph type="body" idx="1"/>
          </p:nvPr>
        </p:nvSpPr>
        <p:spPr>
          <a:xfrm>
            <a:off x="628651" y="2582359"/>
            <a:ext cx="3868340" cy="711272"/>
          </a:xfrm>
        </p:spPr>
        <p:txBody>
          <a:bodyPr anchor="b"/>
          <a:lstStyle>
            <a:lvl1pPr marL="0" indent="0">
              <a:buNone/>
              <a:defRPr sz="1800" b="1"/>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1C69609-FCC4-3DFB-4270-6AA9AA16EDB8}"/>
              </a:ext>
            </a:extLst>
          </p:cNvPr>
          <p:cNvSpPr>
            <a:spLocks noGrp="1"/>
          </p:cNvSpPr>
          <p:nvPr>
            <p:ph sz="half" idx="2"/>
          </p:nvPr>
        </p:nvSpPr>
        <p:spPr>
          <a:xfrm>
            <a:off x="629842" y="3429010"/>
            <a:ext cx="3868340" cy="243332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07212C51-C5E9-3E1D-6448-AB54DF30780D}"/>
              </a:ext>
            </a:extLst>
          </p:cNvPr>
          <p:cNvSpPr>
            <a:spLocks noGrp="1"/>
          </p:cNvSpPr>
          <p:nvPr>
            <p:ph type="body" sz="quarter" idx="3"/>
          </p:nvPr>
        </p:nvSpPr>
        <p:spPr>
          <a:xfrm>
            <a:off x="4625582" y="2582365"/>
            <a:ext cx="3887391" cy="723075"/>
          </a:xfrm>
        </p:spPr>
        <p:txBody>
          <a:bodyPr anchor="b"/>
          <a:lstStyle>
            <a:lvl1pPr marL="0" indent="0">
              <a:buNone/>
              <a:defRPr sz="1800" b="1"/>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61BD12E-F70A-E7CF-E50F-4D1948A83C99}"/>
              </a:ext>
            </a:extLst>
          </p:cNvPr>
          <p:cNvSpPr>
            <a:spLocks noGrp="1"/>
          </p:cNvSpPr>
          <p:nvPr>
            <p:ph sz="quarter" idx="4"/>
          </p:nvPr>
        </p:nvSpPr>
        <p:spPr>
          <a:xfrm>
            <a:off x="4629155" y="3429010"/>
            <a:ext cx="3887391" cy="243331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a:extLst>
              <a:ext uri="{FF2B5EF4-FFF2-40B4-BE49-F238E27FC236}">
                <a16:creationId xmlns:a16="http://schemas.microsoft.com/office/drawing/2014/main" id="{DFCD754A-F661-9238-53C3-28DCB42DCBC8}"/>
              </a:ext>
            </a:extLst>
          </p:cNvPr>
          <p:cNvSpPr>
            <a:spLocks noGrp="1"/>
          </p:cNvSpPr>
          <p:nvPr>
            <p:ph type="dt" sz="half" idx="10"/>
          </p:nvPr>
        </p:nvSpPr>
        <p:spPr/>
        <p:txBody>
          <a:bodyPr/>
          <a:lstStyle/>
          <a:p>
            <a:fld id="{BC132111-8CB1-9B4B-BA1E-C2FD28A83C54}" type="datetimeFigureOut">
              <a:rPr lang="fr-FR" smtClean="0"/>
              <a:t>04/11/2024</a:t>
            </a:fld>
            <a:endParaRPr lang="fr-FR"/>
          </a:p>
        </p:txBody>
      </p:sp>
      <p:sp>
        <p:nvSpPr>
          <p:cNvPr id="8" name="Espace réservé du pied de page 7">
            <a:extLst>
              <a:ext uri="{FF2B5EF4-FFF2-40B4-BE49-F238E27FC236}">
                <a16:creationId xmlns:a16="http://schemas.microsoft.com/office/drawing/2014/main" id="{B1E1DAFE-3313-AC8F-8248-ECD288B0125A}"/>
              </a:ext>
            </a:extLst>
          </p:cNvPr>
          <p:cNvSpPr>
            <a:spLocks noGrp="1"/>
          </p:cNvSpPr>
          <p:nvPr>
            <p:ph type="ftr" sz="quarter" idx="11"/>
          </p:nvPr>
        </p:nvSpPr>
        <p:spPr>
          <a:xfrm>
            <a:off x="3028950" y="6356360"/>
            <a:ext cx="30861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DCA6F1D7-F849-D5F9-326E-5591C024DA30}"/>
              </a:ext>
            </a:extLst>
          </p:cNvPr>
          <p:cNvSpPr>
            <a:spLocks noGrp="1"/>
          </p:cNvSpPr>
          <p:nvPr>
            <p:ph type="sldNum" sz="quarter" idx="12"/>
          </p:nvPr>
        </p:nvSpPr>
        <p:spPr/>
        <p:txBody>
          <a:bodyPr/>
          <a:lstStyle/>
          <a:p>
            <a:fld id="{05E31096-D70E-7343-8EEF-FFFCFB7DF271}" type="slidenum">
              <a:rPr lang="fr-FR" smtClean="0"/>
              <a:t>‹#›</a:t>
            </a:fld>
            <a:endParaRPr lang="fr-FR"/>
          </a:p>
        </p:txBody>
      </p:sp>
    </p:spTree>
    <p:extLst>
      <p:ext uri="{BB962C8B-B14F-4D97-AF65-F5344CB8AC3E}">
        <p14:creationId xmlns:p14="http://schemas.microsoft.com/office/powerpoint/2010/main" val="187794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C8D2B2-0C02-4358-AC3C-DAC16BE6491D}"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FDD8F-EA23-425E-89AF-2869F2418753}" type="slidenum">
              <a:rPr lang="en-US" smtClean="0"/>
              <a:t>‹#›</a:t>
            </a:fld>
            <a:endParaRPr lang="en-US"/>
          </a:p>
        </p:txBody>
      </p:sp>
    </p:spTree>
    <p:extLst>
      <p:ext uri="{BB962C8B-B14F-4D97-AF65-F5344CB8AC3E}">
        <p14:creationId xmlns:p14="http://schemas.microsoft.com/office/powerpoint/2010/main" val="272429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4C8D2B2-0C02-4358-AC3C-DAC16BE6491D}"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FDD8F-EA23-425E-89AF-2869F2418753}" type="slidenum">
              <a:rPr lang="en-US" smtClean="0"/>
              <a:t>‹#›</a:t>
            </a:fld>
            <a:endParaRPr lang="en-US"/>
          </a:p>
        </p:txBody>
      </p:sp>
    </p:spTree>
    <p:extLst>
      <p:ext uri="{BB962C8B-B14F-4D97-AF65-F5344CB8AC3E}">
        <p14:creationId xmlns:p14="http://schemas.microsoft.com/office/powerpoint/2010/main" val="199254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4C8D2B2-0C02-4358-AC3C-DAC16BE6491D}"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FDD8F-EA23-425E-89AF-2869F2418753}" type="slidenum">
              <a:rPr lang="en-US" smtClean="0"/>
              <a:t>‹#›</a:t>
            </a:fld>
            <a:endParaRPr lang="en-US"/>
          </a:p>
        </p:txBody>
      </p:sp>
    </p:spTree>
    <p:extLst>
      <p:ext uri="{BB962C8B-B14F-4D97-AF65-F5344CB8AC3E}">
        <p14:creationId xmlns:p14="http://schemas.microsoft.com/office/powerpoint/2010/main" val="91319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4C8D2B2-0C02-4358-AC3C-DAC16BE6491D}"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FDD8F-EA23-425E-89AF-2869F2418753}" type="slidenum">
              <a:rPr lang="en-US" smtClean="0"/>
              <a:t>‹#›</a:t>
            </a:fld>
            <a:endParaRPr lang="en-US"/>
          </a:p>
        </p:txBody>
      </p:sp>
    </p:spTree>
    <p:extLst>
      <p:ext uri="{BB962C8B-B14F-4D97-AF65-F5344CB8AC3E}">
        <p14:creationId xmlns:p14="http://schemas.microsoft.com/office/powerpoint/2010/main" val="412403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4C8D2B2-0C02-4358-AC3C-DAC16BE6491D}"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FDD8F-EA23-425E-89AF-2869F2418753}" type="slidenum">
              <a:rPr lang="en-US" smtClean="0"/>
              <a:t>‹#›</a:t>
            </a:fld>
            <a:endParaRPr lang="en-US"/>
          </a:p>
        </p:txBody>
      </p:sp>
    </p:spTree>
    <p:extLst>
      <p:ext uri="{BB962C8B-B14F-4D97-AF65-F5344CB8AC3E}">
        <p14:creationId xmlns:p14="http://schemas.microsoft.com/office/powerpoint/2010/main" val="26336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8D2B2-0C02-4358-AC3C-DAC16BE6491D}"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FDD8F-EA23-425E-89AF-2869F2418753}" type="slidenum">
              <a:rPr lang="en-US" smtClean="0"/>
              <a:t>‹#›</a:t>
            </a:fld>
            <a:endParaRPr lang="en-US"/>
          </a:p>
        </p:txBody>
      </p:sp>
    </p:spTree>
    <p:extLst>
      <p:ext uri="{BB962C8B-B14F-4D97-AF65-F5344CB8AC3E}">
        <p14:creationId xmlns:p14="http://schemas.microsoft.com/office/powerpoint/2010/main" val="394159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4C8D2B2-0C02-4358-AC3C-DAC16BE6491D}"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FDD8F-EA23-425E-89AF-2869F2418753}" type="slidenum">
              <a:rPr lang="en-US" smtClean="0"/>
              <a:t>‹#›</a:t>
            </a:fld>
            <a:endParaRPr lang="en-US"/>
          </a:p>
        </p:txBody>
      </p:sp>
    </p:spTree>
    <p:extLst>
      <p:ext uri="{BB962C8B-B14F-4D97-AF65-F5344CB8AC3E}">
        <p14:creationId xmlns:p14="http://schemas.microsoft.com/office/powerpoint/2010/main" val="426505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4C8D2B2-0C02-4358-AC3C-DAC16BE6491D}"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FDD8F-EA23-425E-89AF-2869F2418753}" type="slidenum">
              <a:rPr lang="en-US" smtClean="0"/>
              <a:t>‹#›</a:t>
            </a:fld>
            <a:endParaRPr lang="en-US"/>
          </a:p>
        </p:txBody>
      </p:sp>
    </p:spTree>
    <p:extLst>
      <p:ext uri="{BB962C8B-B14F-4D97-AF65-F5344CB8AC3E}">
        <p14:creationId xmlns:p14="http://schemas.microsoft.com/office/powerpoint/2010/main" val="350508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8D2B2-0C02-4358-AC3C-DAC16BE6491D}" type="datetimeFigureOut">
              <a:rPr lang="en-US" smtClean="0"/>
              <a:t>11/4/2024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FDD8F-EA23-425E-89AF-2869F2418753}" type="slidenum">
              <a:rPr lang="en-US" smtClean="0"/>
              <a:t>‹#›</a:t>
            </a:fld>
            <a:endParaRPr lang="en-US"/>
          </a:p>
        </p:txBody>
      </p:sp>
    </p:spTree>
    <p:extLst>
      <p:ext uri="{BB962C8B-B14F-4D97-AF65-F5344CB8AC3E}">
        <p14:creationId xmlns:p14="http://schemas.microsoft.com/office/powerpoint/2010/main" val="833975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7"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36222F-7873-7AF4-AA74-7C6612DC5F9C}"/>
              </a:ext>
            </a:extLst>
          </p:cNvPr>
          <p:cNvSpPr>
            <a:spLocks noGrp="1"/>
          </p:cNvSpPr>
          <p:nvPr>
            <p:ph type="title"/>
          </p:nvPr>
        </p:nvSpPr>
        <p:spPr>
          <a:xfrm>
            <a:off x="1080000" y="1812395"/>
            <a:ext cx="6750000" cy="871435"/>
          </a:xfrm>
          <a:prstGeom prst="rect">
            <a:avLst/>
          </a:prstGeom>
        </p:spPr>
        <p:txBody>
          <a:bodyPr vert="horz" lIns="0" tIns="0" rIns="0" bIns="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E28777A5-1A9C-ABA4-1005-02F85AD73666}"/>
              </a:ext>
            </a:extLst>
          </p:cNvPr>
          <p:cNvSpPr>
            <a:spLocks noGrp="1"/>
          </p:cNvSpPr>
          <p:nvPr>
            <p:ph type="body" idx="1"/>
          </p:nvPr>
        </p:nvSpPr>
        <p:spPr>
          <a:xfrm>
            <a:off x="1080000" y="2790711"/>
            <a:ext cx="6750000" cy="2969299"/>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BE6A74E-B1DF-6B49-8591-4A0D708AE542}"/>
              </a:ext>
            </a:extLst>
          </p:cNvPr>
          <p:cNvSpPr>
            <a:spLocks noGrp="1"/>
          </p:cNvSpPr>
          <p:nvPr>
            <p:ph type="dt" sz="half" idx="2"/>
          </p:nvPr>
        </p:nvSpPr>
        <p:spPr>
          <a:xfrm>
            <a:off x="628650" y="635636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C132111-8CB1-9B4B-BA1E-C2FD28A83C54}" type="datetimeFigureOut">
              <a:rPr lang="fr-FR" smtClean="0"/>
              <a:t>04/11/2024</a:t>
            </a:fld>
            <a:endParaRPr lang="fr-FR"/>
          </a:p>
        </p:txBody>
      </p:sp>
      <p:sp>
        <p:nvSpPr>
          <p:cNvPr id="6" name="Espace réservé du numéro de diapositive 5">
            <a:extLst>
              <a:ext uri="{FF2B5EF4-FFF2-40B4-BE49-F238E27FC236}">
                <a16:creationId xmlns:a16="http://schemas.microsoft.com/office/drawing/2014/main" id="{DF89B9F1-B92D-9593-9E9A-F5544559F6CA}"/>
              </a:ext>
            </a:extLst>
          </p:cNvPr>
          <p:cNvSpPr>
            <a:spLocks noGrp="1"/>
          </p:cNvSpPr>
          <p:nvPr>
            <p:ph type="sldNum" sz="quarter" idx="4"/>
          </p:nvPr>
        </p:nvSpPr>
        <p:spPr>
          <a:xfrm>
            <a:off x="6457950" y="635636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E31096-D70E-7343-8EEF-FFFCFB7DF271}" type="slidenum">
              <a:rPr lang="fr-FR" smtClean="0"/>
              <a:t>‹#›</a:t>
            </a:fld>
            <a:endParaRPr lang="fr-FR"/>
          </a:p>
        </p:txBody>
      </p:sp>
    </p:spTree>
    <p:extLst>
      <p:ext uri="{BB962C8B-B14F-4D97-AF65-F5344CB8AC3E}">
        <p14:creationId xmlns:p14="http://schemas.microsoft.com/office/powerpoint/2010/main" val="9868490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685732" rtl="0" eaLnBrk="1" latinLnBrk="0" hangingPunct="1">
        <a:lnSpc>
          <a:spcPct val="90000"/>
        </a:lnSpc>
        <a:spcBef>
          <a:spcPct val="0"/>
        </a:spcBef>
        <a:buNone/>
        <a:defRPr sz="2700" b="1" i="0" kern="1200">
          <a:solidFill>
            <a:srgbClr val="164194"/>
          </a:solidFill>
          <a:latin typeface="Calibri" panose="020F0502020204030204" pitchFamily="34" charset="0"/>
          <a:ea typeface="+mj-ea"/>
          <a:cs typeface="Calibri" panose="020F0502020204030204" pitchFamily="34" charset="0"/>
        </a:defRPr>
      </a:lvl1pPr>
    </p:titleStyle>
    <p:bodyStyle>
      <a:lvl1pPr marL="171434" indent="-171434" algn="l" defTabSz="685732" rtl="0" eaLnBrk="1" latinLnBrk="0" hangingPunct="1">
        <a:lnSpc>
          <a:spcPct val="90000"/>
        </a:lnSpc>
        <a:spcBef>
          <a:spcPts val="750"/>
        </a:spcBef>
        <a:buFont typeface="Arial" panose="020B0604020202020204" pitchFamily="34" charset="0"/>
        <a:buChar char="•"/>
        <a:defRPr sz="2100" b="0" i="0" kern="1200">
          <a:solidFill>
            <a:srgbClr val="164194"/>
          </a:solidFill>
          <a:latin typeface="Calibri" panose="020F0502020204030204" pitchFamily="34" charset="0"/>
          <a:ea typeface="+mn-ea"/>
          <a:cs typeface="Calibri" panose="020F0502020204030204" pitchFamily="34" charset="0"/>
        </a:defRPr>
      </a:lvl1pPr>
      <a:lvl2pPr marL="514301" indent="-171434" algn="l" defTabSz="685732" rtl="0" eaLnBrk="1" latinLnBrk="0" hangingPunct="1">
        <a:lnSpc>
          <a:spcPct val="90000"/>
        </a:lnSpc>
        <a:spcBef>
          <a:spcPts val="375"/>
        </a:spcBef>
        <a:buFont typeface="Arial" panose="020B0604020202020204" pitchFamily="34" charset="0"/>
        <a:buChar char="•"/>
        <a:defRPr sz="1800" b="0" i="0" kern="1200">
          <a:solidFill>
            <a:srgbClr val="164194"/>
          </a:solidFill>
          <a:latin typeface="Calibri" panose="020F0502020204030204" pitchFamily="34" charset="0"/>
          <a:ea typeface="+mn-ea"/>
          <a:cs typeface="Calibri" panose="020F0502020204030204" pitchFamily="34" charset="0"/>
        </a:defRPr>
      </a:lvl2pPr>
      <a:lvl3pPr marL="857165" indent="-171434" algn="l" defTabSz="685732" rtl="0" eaLnBrk="1" latinLnBrk="0" hangingPunct="1">
        <a:lnSpc>
          <a:spcPct val="90000"/>
        </a:lnSpc>
        <a:spcBef>
          <a:spcPts val="375"/>
        </a:spcBef>
        <a:buFont typeface="Arial" panose="020B0604020202020204" pitchFamily="34" charset="0"/>
        <a:buChar char="•"/>
        <a:defRPr sz="1500" b="0" i="0" kern="1200">
          <a:solidFill>
            <a:srgbClr val="164194"/>
          </a:solidFill>
          <a:latin typeface="Calibri" panose="020F0502020204030204" pitchFamily="34" charset="0"/>
          <a:ea typeface="+mn-ea"/>
          <a:cs typeface="Calibri" panose="020F0502020204030204" pitchFamily="34" charset="0"/>
        </a:defRPr>
      </a:lvl3pPr>
      <a:lvl4pPr marL="1200030" indent="-171434" algn="l" defTabSz="685732" rtl="0" eaLnBrk="1" latinLnBrk="0" hangingPunct="1">
        <a:lnSpc>
          <a:spcPct val="90000"/>
        </a:lnSpc>
        <a:spcBef>
          <a:spcPts val="375"/>
        </a:spcBef>
        <a:buFont typeface="Arial" panose="020B0604020202020204" pitchFamily="34" charset="0"/>
        <a:buChar char="•"/>
        <a:defRPr sz="1350" b="0" i="0" kern="1200">
          <a:solidFill>
            <a:srgbClr val="164194"/>
          </a:solidFill>
          <a:latin typeface="Calibri" panose="020F0502020204030204" pitchFamily="34" charset="0"/>
          <a:ea typeface="+mn-ea"/>
          <a:cs typeface="Calibri" panose="020F0502020204030204" pitchFamily="34" charset="0"/>
        </a:defRPr>
      </a:lvl4pPr>
      <a:lvl5pPr marL="1542896" indent="-171434" algn="l" defTabSz="685732" rtl="0" eaLnBrk="1" latinLnBrk="0" hangingPunct="1">
        <a:lnSpc>
          <a:spcPct val="90000"/>
        </a:lnSpc>
        <a:spcBef>
          <a:spcPts val="375"/>
        </a:spcBef>
        <a:buFont typeface="Arial" panose="020B0604020202020204" pitchFamily="34" charset="0"/>
        <a:buChar char="•"/>
        <a:defRPr sz="1350" b="0" i="0" kern="1200">
          <a:solidFill>
            <a:srgbClr val="164194"/>
          </a:solidFill>
          <a:latin typeface="Calibri" panose="020F0502020204030204" pitchFamily="34" charset="0"/>
          <a:ea typeface="+mn-ea"/>
          <a:cs typeface="Calibri" panose="020F0502020204030204" pitchFamily="34" charset="0"/>
        </a:defRPr>
      </a:lvl5pPr>
      <a:lvl6pPr marL="1885762"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lu/url?sa=i&amp;rct=j&amp;q=&amp;esrc=s&amp;source=images&amp;cd=&amp;cad=rja&amp;uact=8&amp;ved=0CAcQjRw&amp;url=http://www.cash-online.de/versicherungen/2013/investmentfonds-fuer-altersvorsorge/122492&amp;ei=gcz9VKzuBaKb7AaOg4CwDg&amp;bvm=bv.87611401,d.ZGU&amp;psig=AFQjCNFsBUA1ozlyxTmcy60RwB7qvvYSnA&amp;ust=1426005493302426" TargetMode="Externa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519773" y="837009"/>
            <a:ext cx="5455034" cy="69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fr-FR" sz="1350" dirty="0">
              <a:solidFill>
                <a:schemeClr val="bg2"/>
              </a:solidFill>
            </a:endParaRPr>
          </a:p>
        </p:txBody>
      </p:sp>
      <p:sp>
        <p:nvSpPr>
          <p:cNvPr id="3" name="Rectangle 2"/>
          <p:cNvSpPr>
            <a:spLocks noChangeArrowheads="1"/>
          </p:cNvSpPr>
          <p:nvPr/>
        </p:nvSpPr>
        <p:spPr bwMode="auto">
          <a:xfrm>
            <a:off x="114300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sz="1350"/>
          </a:p>
        </p:txBody>
      </p:sp>
      <p:sp>
        <p:nvSpPr>
          <p:cNvPr id="8" name="ZoneTexte 7"/>
          <p:cNvSpPr txBox="1"/>
          <p:nvPr/>
        </p:nvSpPr>
        <p:spPr>
          <a:xfrm>
            <a:off x="516386" y="2510974"/>
            <a:ext cx="6480720" cy="3049296"/>
          </a:xfrm>
          <a:prstGeom prst="rect">
            <a:avLst/>
          </a:prstGeom>
          <a:noFill/>
        </p:spPr>
        <p:txBody>
          <a:bodyPr wrap="square" rtlCol="0">
            <a:spAutoFit/>
          </a:bodyPr>
          <a:lstStyle/>
          <a:p>
            <a:pPr>
              <a:lnSpc>
                <a:spcPct val="90000"/>
              </a:lnSpc>
            </a:pPr>
            <a:endParaRPr lang="fr-FR" sz="1200"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800" b="1" spc="169" dirty="0">
              <a:solidFill>
                <a:srgbClr val="491C75"/>
              </a:solidFill>
              <a:latin typeface="Calibri" panose="020F0502020204030204" pitchFamily="34" charset="0"/>
              <a:cs typeface="Calibri" panose="020F0502020204030204" pitchFamily="34" charset="0"/>
            </a:endParaRPr>
          </a:p>
          <a:p>
            <a:pPr>
              <a:lnSpc>
                <a:spcPct val="90000"/>
              </a:lnSpc>
            </a:pPr>
            <a:r>
              <a:rPr lang="fr-FR" sz="2800" b="1" spc="169" dirty="0">
                <a:solidFill>
                  <a:srgbClr val="491C75"/>
                </a:solidFill>
                <a:latin typeface="Calibri" panose="020F0502020204030204" pitchFamily="34" charset="0"/>
                <a:cs typeface="Calibri" panose="020F0502020204030204" pitchFamily="34" charset="0"/>
              </a:rPr>
              <a:t>L'Inspection du travail et des mines </a:t>
            </a:r>
          </a:p>
          <a:p>
            <a:pPr>
              <a:lnSpc>
                <a:spcPct val="90000"/>
              </a:lnSpc>
            </a:pPr>
            <a:endParaRPr lang="fr-FR" sz="2025"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025" spc="169" dirty="0">
              <a:solidFill>
                <a:srgbClr val="491C75"/>
              </a:solidFill>
              <a:latin typeface="Calibri" panose="020F0502020204030204" pitchFamily="34" charset="0"/>
              <a:cs typeface="Calibri" panose="020F0502020204030204" pitchFamily="34" charset="0"/>
            </a:endParaRPr>
          </a:p>
          <a:p>
            <a:pPr>
              <a:lnSpc>
                <a:spcPct val="90000"/>
              </a:lnSpc>
            </a:pPr>
            <a:r>
              <a:rPr lang="fr-FR" sz="2025" spc="169" dirty="0">
                <a:solidFill>
                  <a:srgbClr val="491C75"/>
                </a:solidFill>
                <a:latin typeface="Calibri" panose="020F0502020204030204" pitchFamily="34" charset="0"/>
                <a:cs typeface="Calibri" panose="020F0502020204030204" pitchFamily="34" charset="0"/>
              </a:rPr>
              <a:t>04/11/2024</a:t>
            </a:r>
          </a:p>
          <a:p>
            <a:pPr>
              <a:lnSpc>
                <a:spcPct val="90000"/>
              </a:lnSpc>
            </a:pPr>
            <a:r>
              <a:rPr lang="fr-FR" sz="2400" b="1" spc="169" dirty="0">
                <a:solidFill>
                  <a:srgbClr val="491C75"/>
                </a:solidFill>
                <a:latin typeface="Calibri" panose="020F0502020204030204" pitchFamily="34" charset="0"/>
                <a:cs typeface="Calibri" panose="020F0502020204030204" pitchFamily="34" charset="0"/>
              </a:rPr>
              <a:t>Marco Boly</a:t>
            </a:r>
          </a:p>
          <a:p>
            <a:pPr>
              <a:lnSpc>
                <a:spcPct val="90000"/>
              </a:lnSpc>
            </a:pPr>
            <a:endParaRPr lang="fr-FR" sz="2025"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025" spc="169" dirty="0">
              <a:solidFill>
                <a:srgbClr val="491C75"/>
              </a:solidFill>
              <a:latin typeface="Calibri" panose="020F0502020204030204" pitchFamily="34" charset="0"/>
              <a:cs typeface="Calibri" panose="020F0502020204030204" pitchFamily="34" charset="0"/>
            </a:endParaRPr>
          </a:p>
          <a:p>
            <a:pPr>
              <a:lnSpc>
                <a:spcPct val="90000"/>
              </a:lnSpc>
            </a:pPr>
            <a:endParaRPr lang="fr-LU" sz="2025" spc="169" dirty="0">
              <a:solidFill>
                <a:srgbClr val="491C7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191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519773" y="837009"/>
            <a:ext cx="5455034" cy="69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fr-FR" sz="1350" dirty="0">
              <a:solidFill>
                <a:schemeClr val="bg2"/>
              </a:solidFill>
            </a:endParaRPr>
          </a:p>
        </p:txBody>
      </p:sp>
      <p:sp>
        <p:nvSpPr>
          <p:cNvPr id="3" name="Rectangle 2"/>
          <p:cNvSpPr>
            <a:spLocks noChangeArrowheads="1"/>
          </p:cNvSpPr>
          <p:nvPr/>
        </p:nvSpPr>
        <p:spPr bwMode="auto">
          <a:xfrm>
            <a:off x="114300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sz="1350"/>
          </a:p>
        </p:txBody>
      </p:sp>
      <p:sp>
        <p:nvSpPr>
          <p:cNvPr id="2" name="ZoneTexte 5">
            <a:extLst>
              <a:ext uri="{FF2B5EF4-FFF2-40B4-BE49-F238E27FC236}">
                <a16:creationId xmlns:a16="http://schemas.microsoft.com/office/drawing/2014/main" id="{A7BD8C06-A002-C679-485F-4AC395341F75}"/>
              </a:ext>
            </a:extLst>
          </p:cNvPr>
          <p:cNvSpPr txBox="1"/>
          <p:nvPr/>
        </p:nvSpPr>
        <p:spPr>
          <a:xfrm>
            <a:off x="379426" y="2548917"/>
            <a:ext cx="7278347" cy="830997"/>
          </a:xfrm>
          <a:prstGeom prst="rect">
            <a:avLst/>
          </a:prstGeom>
          <a:noFill/>
        </p:spPr>
        <p:txBody>
          <a:bodyPr wrap="square" rtlCol="0">
            <a:spAutoFit/>
          </a:bodyPr>
          <a:lstStyle/>
          <a:p>
            <a:r>
              <a:rPr lang="fr-LU" sz="4800" b="1" u="sng" dirty="0"/>
              <a:t>Loi cadre SST</a:t>
            </a:r>
            <a:endParaRPr lang="fr-FR" sz="4800" b="1" dirty="0"/>
          </a:p>
        </p:txBody>
      </p:sp>
      <p:sp>
        <p:nvSpPr>
          <p:cNvPr id="4" name="ZoneTexte 6">
            <a:extLst>
              <a:ext uri="{FF2B5EF4-FFF2-40B4-BE49-F238E27FC236}">
                <a16:creationId xmlns:a16="http://schemas.microsoft.com/office/drawing/2014/main" id="{642A1D4D-6C53-028B-6324-D9D180059644}"/>
              </a:ext>
            </a:extLst>
          </p:cNvPr>
          <p:cNvSpPr txBox="1"/>
          <p:nvPr/>
        </p:nvSpPr>
        <p:spPr>
          <a:xfrm>
            <a:off x="100899" y="3763953"/>
            <a:ext cx="8339080" cy="461665"/>
          </a:xfrm>
          <a:prstGeom prst="rect">
            <a:avLst/>
          </a:prstGeom>
          <a:noFill/>
        </p:spPr>
        <p:txBody>
          <a:bodyPr wrap="square" rtlCol="0">
            <a:spAutoFit/>
          </a:bodyPr>
          <a:lstStyle/>
          <a:p>
            <a:r>
              <a:rPr lang="fr-LU" sz="2400" b="1" dirty="0">
                <a:solidFill>
                  <a:srgbClr val="FF0000"/>
                </a:solidFill>
              </a:rPr>
              <a:t>LIVRE III - PROTECTION, SECURITE ET SANTE DES </a:t>
            </a:r>
            <a:r>
              <a:rPr lang="fr-LU" sz="2400" b="1" dirty="0">
                <a:solidFill>
                  <a:schemeClr val="bg1"/>
                </a:solidFill>
              </a:rPr>
              <a:t>SALA</a:t>
            </a:r>
            <a:r>
              <a:rPr lang="fr-LU" sz="2400" b="1" dirty="0">
                <a:solidFill>
                  <a:srgbClr val="FF0000"/>
                </a:solidFill>
              </a:rPr>
              <a:t>RIES: </a:t>
            </a:r>
            <a:endParaRPr lang="fr-FR" sz="2400" b="1" dirty="0">
              <a:solidFill>
                <a:srgbClr val="FF0000"/>
              </a:solidFill>
            </a:endParaRPr>
          </a:p>
        </p:txBody>
      </p:sp>
      <p:sp>
        <p:nvSpPr>
          <p:cNvPr id="5" name="Rectangle 4">
            <a:extLst>
              <a:ext uri="{FF2B5EF4-FFF2-40B4-BE49-F238E27FC236}">
                <a16:creationId xmlns:a16="http://schemas.microsoft.com/office/drawing/2014/main" id="{33727CFB-8E0F-C8E7-22E9-5A46CE5677A1}"/>
              </a:ext>
            </a:extLst>
          </p:cNvPr>
          <p:cNvSpPr/>
          <p:nvPr/>
        </p:nvSpPr>
        <p:spPr>
          <a:xfrm>
            <a:off x="1698036" y="4933081"/>
            <a:ext cx="3456384" cy="369332"/>
          </a:xfrm>
          <a:prstGeom prst="rect">
            <a:avLst/>
          </a:prstGeom>
        </p:spPr>
        <p:txBody>
          <a:bodyPr wrap="square">
            <a:spAutoFit/>
          </a:bodyPr>
          <a:lstStyle/>
          <a:p>
            <a:r>
              <a:rPr lang="fr-LU" b="1" dirty="0"/>
              <a:t>Titre Premier – Sécurité au travail</a:t>
            </a:r>
          </a:p>
        </p:txBody>
      </p:sp>
    </p:spTree>
    <p:extLst>
      <p:ext uri="{BB962C8B-B14F-4D97-AF65-F5344CB8AC3E}">
        <p14:creationId xmlns:p14="http://schemas.microsoft.com/office/powerpoint/2010/main" val="1927193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222440" y="116632"/>
            <a:ext cx="8814056" cy="461665"/>
          </a:xfrm>
          <a:prstGeom prst="rect">
            <a:avLst/>
          </a:prstGeom>
          <a:noFill/>
        </p:spPr>
        <p:txBody>
          <a:bodyPr wrap="square" rtlCol="0">
            <a:spAutoFit/>
          </a:bodyPr>
          <a:lstStyle/>
          <a:p>
            <a:r>
              <a:rPr lang="fr-LU" sz="2400" b="1" dirty="0">
                <a:solidFill>
                  <a:srgbClr val="FF0000"/>
                </a:solidFill>
              </a:rPr>
              <a:t>Sommaire: </a:t>
            </a:r>
            <a:r>
              <a:rPr lang="fr-LU" sz="1400" b="1" dirty="0">
                <a:solidFill>
                  <a:srgbClr val="FF0000"/>
                </a:solidFill>
              </a:rPr>
              <a:t>LIVRE III - PROTECTION, SECURITE ET SANTE DES SALARIES; </a:t>
            </a:r>
            <a:r>
              <a:rPr lang="fr-LU" sz="1400" b="1" dirty="0"/>
              <a:t>Titre Premier – Sécurité au travail</a:t>
            </a:r>
          </a:p>
        </p:txBody>
      </p:sp>
      <p:sp>
        <p:nvSpPr>
          <p:cNvPr id="3" name="Rectangle 2"/>
          <p:cNvSpPr/>
          <p:nvPr/>
        </p:nvSpPr>
        <p:spPr>
          <a:xfrm>
            <a:off x="35496" y="764704"/>
            <a:ext cx="2376264" cy="1754326"/>
          </a:xfrm>
          <a:prstGeom prst="rect">
            <a:avLst/>
          </a:prstGeom>
        </p:spPr>
        <p:txBody>
          <a:bodyPr wrap="square">
            <a:spAutoFit/>
          </a:bodyPr>
          <a:lstStyle/>
          <a:p>
            <a:r>
              <a:rPr lang="fr-LU" b="1" u="sng" dirty="0">
                <a:solidFill>
                  <a:schemeClr val="tx2"/>
                </a:solidFill>
              </a:rPr>
              <a:t>Chapitre I: </a:t>
            </a:r>
          </a:p>
          <a:p>
            <a:pPr marL="285750" indent="-285750">
              <a:buFont typeface="Arial" panose="020B0604020202020204" pitchFamily="34" charset="0"/>
              <a:buChar char="•"/>
            </a:pPr>
            <a:r>
              <a:rPr lang="fr-LU" dirty="0"/>
              <a:t>Objet</a:t>
            </a:r>
            <a:endParaRPr lang="fr-FR" dirty="0"/>
          </a:p>
          <a:p>
            <a:r>
              <a:rPr lang="fr-FR" b="1" dirty="0"/>
              <a:t>	</a:t>
            </a:r>
            <a:r>
              <a:rPr lang="fr-FR" b="1" dirty="0">
                <a:solidFill>
                  <a:srgbClr val="FFC000"/>
                </a:solidFill>
              </a:rPr>
              <a:t>Art. L. 311-1.</a:t>
            </a:r>
          </a:p>
          <a:p>
            <a:pPr marL="285750" indent="-285750">
              <a:buFont typeface="Arial" panose="020B0604020202020204" pitchFamily="34" charset="0"/>
              <a:buChar char="•"/>
            </a:pPr>
            <a:r>
              <a:rPr lang="fr-FR" dirty="0"/>
              <a:t>Définitions</a:t>
            </a:r>
          </a:p>
          <a:p>
            <a:r>
              <a:rPr lang="fr-FR" b="1" dirty="0"/>
              <a:t>	</a:t>
            </a:r>
            <a:r>
              <a:rPr lang="fr-FR" b="1" dirty="0">
                <a:solidFill>
                  <a:srgbClr val="FFC000"/>
                </a:solidFill>
              </a:rPr>
              <a:t>Art. L. 311-2.</a:t>
            </a:r>
          </a:p>
          <a:p>
            <a:endParaRPr lang="fr-FR" b="1" dirty="0"/>
          </a:p>
        </p:txBody>
      </p:sp>
      <p:sp>
        <p:nvSpPr>
          <p:cNvPr id="5" name="Rectangle 4"/>
          <p:cNvSpPr/>
          <p:nvPr/>
        </p:nvSpPr>
        <p:spPr>
          <a:xfrm>
            <a:off x="2411760" y="784487"/>
            <a:ext cx="3960440" cy="5632311"/>
          </a:xfrm>
          <a:prstGeom prst="rect">
            <a:avLst/>
          </a:prstGeom>
        </p:spPr>
        <p:txBody>
          <a:bodyPr wrap="square">
            <a:spAutoFit/>
          </a:bodyPr>
          <a:lstStyle/>
          <a:p>
            <a:r>
              <a:rPr lang="fr-LU" b="1" u="sng" dirty="0">
                <a:solidFill>
                  <a:schemeClr val="tx2"/>
                </a:solidFill>
              </a:rPr>
              <a:t>Chapitre II: </a:t>
            </a:r>
          </a:p>
          <a:p>
            <a:pPr marL="285750" indent="-285750">
              <a:buFont typeface="Arial" panose="020B0604020202020204" pitchFamily="34" charset="0"/>
              <a:buChar char="•"/>
            </a:pPr>
            <a:r>
              <a:rPr lang="fr-LU" dirty="0">
                <a:solidFill>
                  <a:srgbClr val="FF0000"/>
                </a:solidFill>
              </a:rPr>
              <a:t>Obligations</a:t>
            </a:r>
            <a:r>
              <a:rPr lang="fr-LU" dirty="0"/>
              <a:t> des employeurs</a:t>
            </a:r>
            <a:endParaRPr lang="fr-FR" dirty="0"/>
          </a:p>
          <a:p>
            <a:r>
              <a:rPr lang="fr-FR" b="1" dirty="0"/>
              <a:t>	</a:t>
            </a:r>
            <a:r>
              <a:rPr lang="fr-FR" b="1" dirty="0">
                <a:solidFill>
                  <a:srgbClr val="FFC000"/>
                </a:solidFill>
              </a:rPr>
              <a:t>Art. L. 312-1.</a:t>
            </a:r>
          </a:p>
          <a:p>
            <a:r>
              <a:rPr lang="fr-FR" b="1" dirty="0">
                <a:solidFill>
                  <a:srgbClr val="FFC000"/>
                </a:solidFill>
              </a:rPr>
              <a:t>	Art. L. 312-2.</a:t>
            </a:r>
          </a:p>
          <a:p>
            <a:pPr marL="285750" indent="-285750">
              <a:buFont typeface="Arial" panose="020B0604020202020204" pitchFamily="34" charset="0"/>
              <a:buChar char="•"/>
            </a:pPr>
            <a:r>
              <a:rPr lang="fr-LU" dirty="0"/>
              <a:t>Services de protection et de prévention</a:t>
            </a:r>
            <a:endParaRPr lang="fr-FR" b="1" dirty="0"/>
          </a:p>
          <a:p>
            <a:r>
              <a:rPr lang="fr-FR" b="1" dirty="0"/>
              <a:t>	</a:t>
            </a:r>
            <a:r>
              <a:rPr lang="fr-FR" b="1" dirty="0">
                <a:solidFill>
                  <a:srgbClr val="FFC000"/>
                </a:solidFill>
              </a:rPr>
              <a:t>Art. L. 312-3.</a:t>
            </a:r>
          </a:p>
          <a:p>
            <a:pPr marL="285750" indent="-285750">
              <a:buFont typeface="Arial" panose="020B0604020202020204" pitchFamily="34" charset="0"/>
              <a:buChar char="•"/>
            </a:pPr>
            <a:r>
              <a:rPr lang="fr-LU" dirty="0"/>
              <a:t>Premiers secours, lutte contre l’incendie, évacuation des salariés, danger grave et immédiat</a:t>
            </a:r>
            <a:endParaRPr lang="fr-FR" dirty="0"/>
          </a:p>
          <a:p>
            <a:r>
              <a:rPr lang="fr-FR" b="1" dirty="0"/>
              <a:t>	</a:t>
            </a:r>
            <a:r>
              <a:rPr lang="fr-FR" b="1" dirty="0">
                <a:solidFill>
                  <a:srgbClr val="FFC000"/>
                </a:solidFill>
              </a:rPr>
              <a:t>Art. L. 312-4.</a:t>
            </a:r>
          </a:p>
          <a:p>
            <a:pPr marL="285750" indent="-285750">
              <a:buFont typeface="Arial" panose="020B0604020202020204" pitchFamily="34" charset="0"/>
              <a:buChar char="•"/>
            </a:pPr>
            <a:r>
              <a:rPr lang="fr-LU" dirty="0"/>
              <a:t>Obligations diverses des employeurs</a:t>
            </a:r>
            <a:endParaRPr lang="fr-FR" dirty="0"/>
          </a:p>
          <a:p>
            <a:r>
              <a:rPr lang="fr-FR" b="1" dirty="0"/>
              <a:t>	</a:t>
            </a:r>
            <a:r>
              <a:rPr lang="fr-FR" b="1" dirty="0">
                <a:solidFill>
                  <a:srgbClr val="FFC000"/>
                </a:solidFill>
              </a:rPr>
              <a:t>Art. L. 312-5.</a:t>
            </a:r>
          </a:p>
          <a:p>
            <a:pPr marL="285750" indent="-285750">
              <a:buFont typeface="Arial" panose="020B0604020202020204" pitchFamily="34" charset="0"/>
              <a:buChar char="•"/>
            </a:pPr>
            <a:r>
              <a:rPr lang="fr-LU" dirty="0"/>
              <a:t>Information des salariés</a:t>
            </a:r>
            <a:endParaRPr lang="fr-FR" dirty="0"/>
          </a:p>
          <a:p>
            <a:r>
              <a:rPr lang="fr-FR" b="1" dirty="0"/>
              <a:t>	</a:t>
            </a:r>
            <a:r>
              <a:rPr lang="fr-FR" b="1" dirty="0">
                <a:solidFill>
                  <a:srgbClr val="FFC000"/>
                </a:solidFill>
              </a:rPr>
              <a:t>Art. L. 312-6.</a:t>
            </a:r>
          </a:p>
          <a:p>
            <a:pPr marL="285750" indent="-285750">
              <a:buFont typeface="Arial" panose="020B0604020202020204" pitchFamily="34" charset="0"/>
              <a:buChar char="•"/>
            </a:pPr>
            <a:r>
              <a:rPr lang="fr-LU" dirty="0"/>
              <a:t>Consultation et participation des salariés</a:t>
            </a:r>
            <a:endParaRPr lang="fr-FR" dirty="0"/>
          </a:p>
          <a:p>
            <a:r>
              <a:rPr lang="fr-FR" b="1" dirty="0"/>
              <a:t>	</a:t>
            </a:r>
            <a:r>
              <a:rPr lang="fr-FR" b="1" dirty="0">
                <a:solidFill>
                  <a:srgbClr val="FFC000"/>
                </a:solidFill>
              </a:rPr>
              <a:t>Art. L. 312-7.</a:t>
            </a:r>
          </a:p>
          <a:p>
            <a:pPr marL="285750" indent="-285750">
              <a:buFont typeface="Arial" panose="020B0604020202020204" pitchFamily="34" charset="0"/>
              <a:buChar char="•"/>
            </a:pPr>
            <a:r>
              <a:rPr lang="fr-LU" dirty="0"/>
              <a:t>Formation des salariés</a:t>
            </a:r>
            <a:endParaRPr lang="fr-FR" dirty="0"/>
          </a:p>
          <a:p>
            <a:r>
              <a:rPr lang="fr-FR" b="1" dirty="0"/>
              <a:t>	</a:t>
            </a:r>
            <a:r>
              <a:rPr lang="fr-FR" b="1" dirty="0">
                <a:solidFill>
                  <a:srgbClr val="FFC000"/>
                </a:solidFill>
              </a:rPr>
              <a:t>Art. L. 312-8.</a:t>
            </a:r>
          </a:p>
        </p:txBody>
      </p:sp>
      <p:sp>
        <p:nvSpPr>
          <p:cNvPr id="6" name="Rectangle 5"/>
          <p:cNvSpPr/>
          <p:nvPr/>
        </p:nvSpPr>
        <p:spPr>
          <a:xfrm>
            <a:off x="6372200" y="784487"/>
            <a:ext cx="2664296" cy="3970318"/>
          </a:xfrm>
          <a:prstGeom prst="rect">
            <a:avLst/>
          </a:prstGeom>
        </p:spPr>
        <p:txBody>
          <a:bodyPr wrap="square">
            <a:spAutoFit/>
          </a:bodyPr>
          <a:lstStyle/>
          <a:p>
            <a:r>
              <a:rPr lang="fr-LU" b="1" u="sng" dirty="0">
                <a:solidFill>
                  <a:schemeClr val="tx2"/>
                </a:solidFill>
              </a:rPr>
              <a:t>Chapitre III:</a:t>
            </a:r>
            <a:endParaRPr lang="fr-FR" b="1" u="sng" dirty="0">
              <a:solidFill>
                <a:schemeClr val="tx2"/>
              </a:solidFill>
            </a:endParaRPr>
          </a:p>
          <a:p>
            <a:pPr marL="285750" indent="-285750">
              <a:buFont typeface="Arial" panose="020B0604020202020204" pitchFamily="34" charset="0"/>
              <a:buChar char="•"/>
            </a:pPr>
            <a:r>
              <a:rPr lang="fr-LU" dirty="0">
                <a:solidFill>
                  <a:srgbClr val="FF0000"/>
                </a:solidFill>
              </a:rPr>
              <a:t>Obligations</a:t>
            </a:r>
            <a:r>
              <a:rPr lang="fr-LU" dirty="0"/>
              <a:t> des salariés</a:t>
            </a:r>
            <a:endParaRPr lang="fr-FR" dirty="0"/>
          </a:p>
          <a:p>
            <a:r>
              <a:rPr lang="fr-FR" b="1" dirty="0"/>
              <a:t>	</a:t>
            </a:r>
            <a:r>
              <a:rPr lang="fr-FR" b="1" dirty="0">
                <a:solidFill>
                  <a:srgbClr val="FFC000"/>
                </a:solidFill>
              </a:rPr>
              <a:t>Art. L. 313-1.</a:t>
            </a:r>
          </a:p>
          <a:p>
            <a:endParaRPr lang="fr-LU" b="1" dirty="0"/>
          </a:p>
          <a:p>
            <a:endParaRPr lang="fr-LU" b="1" dirty="0"/>
          </a:p>
          <a:p>
            <a:endParaRPr lang="fr-LU" b="1" dirty="0"/>
          </a:p>
          <a:p>
            <a:r>
              <a:rPr lang="fr-LU" b="1" u="sng" dirty="0">
                <a:solidFill>
                  <a:schemeClr val="tx2"/>
                </a:solidFill>
              </a:rPr>
              <a:t>Chapitre IV: </a:t>
            </a:r>
          </a:p>
          <a:p>
            <a:pPr marL="285750" indent="-285750">
              <a:buFont typeface="Arial" panose="020B0604020202020204" pitchFamily="34" charset="0"/>
              <a:buChar char="•"/>
            </a:pPr>
            <a:r>
              <a:rPr lang="fr-LU" dirty="0"/>
              <a:t>Dispositions diverses</a:t>
            </a:r>
            <a:endParaRPr lang="fr-FR" dirty="0"/>
          </a:p>
          <a:p>
            <a:pPr algn="just"/>
            <a:r>
              <a:rPr lang="fr-FR" b="1" dirty="0"/>
              <a:t>	</a:t>
            </a:r>
            <a:r>
              <a:rPr lang="fr-FR" b="1" dirty="0">
                <a:solidFill>
                  <a:srgbClr val="FFC000"/>
                </a:solidFill>
              </a:rPr>
              <a:t>Art. L. 314-1.</a:t>
            </a:r>
          </a:p>
          <a:p>
            <a:pPr algn="just"/>
            <a:r>
              <a:rPr lang="fr-FR" b="1" dirty="0">
                <a:solidFill>
                  <a:srgbClr val="FFC000"/>
                </a:solidFill>
              </a:rPr>
              <a:t>	Art. L. 314-2.</a:t>
            </a:r>
          </a:p>
          <a:p>
            <a:pPr algn="just"/>
            <a:r>
              <a:rPr lang="fr-FR" b="1" dirty="0">
                <a:solidFill>
                  <a:srgbClr val="FFC000"/>
                </a:solidFill>
              </a:rPr>
              <a:t>	Art. L. 314-3.</a:t>
            </a:r>
          </a:p>
          <a:p>
            <a:pPr algn="just"/>
            <a:r>
              <a:rPr lang="fr-FR" b="1" dirty="0">
                <a:solidFill>
                  <a:srgbClr val="FFC000"/>
                </a:solidFill>
              </a:rPr>
              <a:t>	Art. L. 314-4.</a:t>
            </a:r>
          </a:p>
          <a:p>
            <a:pPr algn="just"/>
            <a:endParaRPr lang="fr-FR" b="1" dirty="0">
              <a:solidFill>
                <a:srgbClr val="FFC000"/>
              </a:solidFill>
            </a:endParaRPr>
          </a:p>
          <a:p>
            <a:endParaRPr lang="fr-FR" b="1" dirty="0"/>
          </a:p>
        </p:txBody>
      </p:sp>
    </p:spTree>
    <p:extLst>
      <p:ext uri="{BB962C8B-B14F-4D97-AF65-F5344CB8AC3E}">
        <p14:creationId xmlns:p14="http://schemas.microsoft.com/office/powerpoint/2010/main" val="98643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339080" cy="461665"/>
          </a:xfrm>
          <a:prstGeom prst="rect">
            <a:avLst/>
          </a:prstGeom>
          <a:noFill/>
        </p:spPr>
        <p:txBody>
          <a:bodyPr wrap="square" rtlCol="0">
            <a:spAutoFit/>
          </a:bodyPr>
          <a:lstStyle/>
          <a:p>
            <a:r>
              <a:rPr lang="fr-LU" sz="2400" b="1" dirty="0">
                <a:solidFill>
                  <a:srgbClr val="FF0000"/>
                </a:solidFill>
              </a:rPr>
              <a:t>Chapitre I: </a:t>
            </a:r>
            <a:r>
              <a:rPr lang="fr-LU" sz="2400" dirty="0">
                <a:solidFill>
                  <a:srgbClr val="FF0000"/>
                </a:solidFill>
              </a:rPr>
              <a:t>Objet</a:t>
            </a:r>
            <a:endParaRPr lang="fr-FR" sz="2400" dirty="0">
              <a:solidFill>
                <a:srgbClr val="FF0000"/>
              </a:solidFill>
            </a:endParaRPr>
          </a:p>
        </p:txBody>
      </p:sp>
      <p:sp>
        <p:nvSpPr>
          <p:cNvPr id="3" name="Rectangle 2"/>
          <p:cNvSpPr/>
          <p:nvPr/>
        </p:nvSpPr>
        <p:spPr>
          <a:xfrm>
            <a:off x="35496" y="764704"/>
            <a:ext cx="9145016" cy="3785652"/>
          </a:xfrm>
          <a:prstGeom prst="rect">
            <a:avLst/>
          </a:prstGeom>
        </p:spPr>
        <p:txBody>
          <a:bodyPr wrap="square">
            <a:spAutoFit/>
          </a:bodyPr>
          <a:lstStyle/>
          <a:p>
            <a:r>
              <a:rPr lang="fr-FR" b="1" dirty="0">
                <a:solidFill>
                  <a:srgbClr val="FFC000"/>
                </a:solidFill>
              </a:rPr>
              <a:t>Art. L. 311-1.</a:t>
            </a:r>
          </a:p>
          <a:p>
            <a:endParaRPr lang="fr-FR" b="1" dirty="0"/>
          </a:p>
          <a:p>
            <a:pPr algn="just"/>
            <a:r>
              <a:rPr lang="fr-LU" dirty="0"/>
              <a:t>Le présent titre a pour objet la mise en œuvre de mesures visant à </a:t>
            </a:r>
            <a:r>
              <a:rPr lang="fr-LU" b="1" dirty="0"/>
              <a:t>promouvoir l’amélioration de la sécurité et de la santé </a:t>
            </a:r>
            <a:r>
              <a:rPr lang="fr-FR" b="1" dirty="0"/>
              <a:t>des salariés au travail</a:t>
            </a:r>
            <a:r>
              <a:rPr lang="fr-FR" dirty="0"/>
              <a:t>.</a:t>
            </a:r>
          </a:p>
          <a:p>
            <a:pPr algn="just"/>
            <a:endParaRPr lang="fr-LU" sz="800" dirty="0"/>
          </a:p>
          <a:p>
            <a:pPr algn="just"/>
            <a:r>
              <a:rPr lang="fr-LU" dirty="0"/>
              <a:t>A cette fin, il comporte </a:t>
            </a:r>
            <a:r>
              <a:rPr lang="fr-LU" b="1" dirty="0"/>
              <a:t>des principes généraux </a:t>
            </a:r>
            <a:r>
              <a:rPr lang="fr-LU" dirty="0"/>
              <a:t>concernant:</a:t>
            </a:r>
          </a:p>
          <a:p>
            <a:pPr algn="just"/>
            <a:endParaRPr lang="fr-LU" sz="800" dirty="0"/>
          </a:p>
          <a:p>
            <a:pPr marL="630238" indent="-268288" algn="just">
              <a:buFont typeface="Arial" panose="020B0604020202020204" pitchFamily="34" charset="0"/>
              <a:buChar char="•"/>
            </a:pPr>
            <a:r>
              <a:rPr lang="fr-LU" b="1" dirty="0">
                <a:solidFill>
                  <a:schemeClr val="tx2"/>
                </a:solidFill>
              </a:rPr>
              <a:t>la prévention </a:t>
            </a:r>
            <a:r>
              <a:rPr lang="fr-LU" dirty="0"/>
              <a:t>des risques professionnels et la protection de la sécurité et de la santé,</a:t>
            </a:r>
          </a:p>
          <a:p>
            <a:pPr marL="630238" indent="-268288" algn="just">
              <a:buFont typeface="Arial" panose="020B0604020202020204" pitchFamily="34" charset="0"/>
              <a:buChar char="•"/>
            </a:pPr>
            <a:r>
              <a:rPr lang="fr-LU" b="1" dirty="0">
                <a:solidFill>
                  <a:schemeClr val="tx2"/>
                </a:solidFill>
              </a:rPr>
              <a:t>l’élimination</a:t>
            </a:r>
            <a:r>
              <a:rPr lang="fr-LU" dirty="0"/>
              <a:t> des facteurs de risque et d’accident,</a:t>
            </a:r>
          </a:p>
          <a:p>
            <a:pPr marL="630238" indent="-268288" algn="just">
              <a:buFont typeface="Arial" panose="020B0604020202020204" pitchFamily="34" charset="0"/>
              <a:buChar char="•"/>
            </a:pPr>
            <a:r>
              <a:rPr lang="fr-LU" b="1" dirty="0">
                <a:solidFill>
                  <a:schemeClr val="tx2"/>
                </a:solidFill>
              </a:rPr>
              <a:t>l’information, la consultation, la participation </a:t>
            </a:r>
            <a:r>
              <a:rPr lang="fr-LU" dirty="0"/>
              <a:t>équilibrée des employeurs et des salariés,</a:t>
            </a:r>
          </a:p>
          <a:p>
            <a:pPr marL="630238" indent="-268288" algn="just">
              <a:buFont typeface="Arial" panose="020B0604020202020204" pitchFamily="34" charset="0"/>
              <a:buChar char="•"/>
            </a:pPr>
            <a:r>
              <a:rPr lang="fr-LU" b="1" dirty="0">
                <a:solidFill>
                  <a:schemeClr val="tx2"/>
                </a:solidFill>
              </a:rPr>
              <a:t>la formation </a:t>
            </a:r>
            <a:r>
              <a:rPr lang="fr-LU" dirty="0"/>
              <a:t>des salariés et de leurs représentants,</a:t>
            </a:r>
          </a:p>
          <a:p>
            <a:pPr marL="630238" indent="-268288" algn="just">
              <a:buFont typeface="Arial" panose="020B0604020202020204" pitchFamily="34" charset="0"/>
              <a:buChar char="•"/>
            </a:pPr>
            <a:r>
              <a:rPr lang="fr-LU" dirty="0"/>
              <a:t>ainsi que des </a:t>
            </a:r>
            <a:r>
              <a:rPr lang="fr-LU" b="1" dirty="0">
                <a:solidFill>
                  <a:schemeClr val="tx2"/>
                </a:solidFill>
              </a:rPr>
              <a:t>lignes générales </a:t>
            </a:r>
            <a:r>
              <a:rPr lang="fr-LU" dirty="0"/>
              <a:t>pour la mise </a:t>
            </a:r>
            <a:r>
              <a:rPr lang="fr-FR" dirty="0"/>
              <a:t>en œuvre desdits principes.</a:t>
            </a:r>
          </a:p>
          <a:p>
            <a:pPr algn="just"/>
            <a:endParaRPr lang="fr-LU" sz="800" dirty="0"/>
          </a:p>
          <a:p>
            <a:pPr algn="just"/>
            <a:r>
              <a:rPr lang="fr-LU" dirty="0"/>
              <a:t>Le présent titre ne porte pas atteinte aux </a:t>
            </a:r>
            <a:r>
              <a:rPr lang="fr-LU" b="1" dirty="0">
                <a:solidFill>
                  <a:schemeClr val="tx2"/>
                </a:solidFill>
              </a:rPr>
              <a:t>dispositions légales existantes ou futures, qui sont plus favorables</a:t>
            </a:r>
            <a:r>
              <a:rPr lang="fr-LU" dirty="0"/>
              <a:t> à la protection de la sécurité et de la santé des salariés au travail.</a:t>
            </a:r>
            <a:endParaRPr lang="fr-FR" dirty="0"/>
          </a:p>
        </p:txBody>
      </p:sp>
    </p:spTree>
    <p:extLst>
      <p:ext uri="{BB962C8B-B14F-4D97-AF65-F5344CB8AC3E}">
        <p14:creationId xmlns:p14="http://schemas.microsoft.com/office/powerpoint/2010/main" val="135525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43000" y="908720"/>
            <a:ext cx="9001000" cy="3970318"/>
          </a:xfrm>
          <a:prstGeom prst="rect">
            <a:avLst/>
          </a:prstGeom>
        </p:spPr>
        <p:txBody>
          <a:bodyPr wrap="square">
            <a:spAutoFit/>
          </a:bodyPr>
          <a:lstStyle/>
          <a:p>
            <a:pPr algn="just"/>
            <a:r>
              <a:rPr lang="fr-FR" b="1" dirty="0">
                <a:solidFill>
                  <a:srgbClr val="FFC000"/>
                </a:solidFill>
              </a:rPr>
              <a:t>Art. L. 312-1.</a:t>
            </a:r>
          </a:p>
          <a:p>
            <a:pPr algn="just"/>
            <a:endParaRPr lang="fr-FR" b="1" dirty="0"/>
          </a:p>
          <a:p>
            <a:pPr marL="285750" indent="-285750" algn="just">
              <a:buFont typeface="Arial" panose="020B0604020202020204" pitchFamily="34" charset="0"/>
              <a:buChar char="•"/>
            </a:pPr>
            <a:r>
              <a:rPr lang="fr-LU" b="1" u="sng" dirty="0">
                <a:solidFill>
                  <a:schemeClr val="tx2"/>
                </a:solidFill>
              </a:rPr>
              <a:t>L’employeur est obligé d’assurer</a:t>
            </a:r>
            <a:r>
              <a:rPr lang="fr-LU" dirty="0"/>
              <a:t> la sécurité et la santé des salariés dans tous les aspects liés au travail.</a:t>
            </a:r>
          </a:p>
          <a:p>
            <a:pPr marL="285750" indent="-285750" algn="just">
              <a:buFont typeface="Arial" panose="020B0604020202020204" pitchFamily="34" charset="0"/>
              <a:buChar char="•"/>
            </a:pPr>
            <a:endParaRPr lang="fr-LU" dirty="0"/>
          </a:p>
          <a:p>
            <a:pPr marL="285750" indent="-285750" algn="just">
              <a:buFont typeface="Arial" panose="020B0604020202020204" pitchFamily="34" charset="0"/>
              <a:buChar char="•"/>
            </a:pPr>
            <a:r>
              <a:rPr lang="fr-LU" dirty="0"/>
              <a:t>Si un employeur fait appel, en application de l’article L. 312-3, paragraphe (3), à des compétences (personnes ou services) extérieures à l’entreprise et/ou à l’établissement, ceci </a:t>
            </a:r>
            <a:r>
              <a:rPr lang="fr-LU" b="1" u="sng" dirty="0">
                <a:solidFill>
                  <a:schemeClr val="tx2"/>
                </a:solidFill>
              </a:rPr>
              <a:t>ne le décharge pas de ses responsabilités dans ce domaine</a:t>
            </a:r>
            <a:r>
              <a:rPr lang="fr-LU" dirty="0">
                <a:solidFill>
                  <a:schemeClr val="tx2"/>
                </a:solidFill>
              </a:rPr>
              <a:t>.</a:t>
            </a:r>
          </a:p>
          <a:p>
            <a:pPr marL="285750" indent="-285750" algn="just">
              <a:buFont typeface="Arial" panose="020B0604020202020204" pitchFamily="34" charset="0"/>
              <a:buChar char="•"/>
            </a:pPr>
            <a:endParaRPr lang="fr-LU" dirty="0"/>
          </a:p>
          <a:p>
            <a:pPr marL="285750" indent="-285750" algn="just">
              <a:buFont typeface="Arial" panose="020B0604020202020204" pitchFamily="34" charset="0"/>
              <a:buChar char="•"/>
            </a:pPr>
            <a:r>
              <a:rPr lang="fr-LU" b="1" u="sng" dirty="0">
                <a:solidFill>
                  <a:schemeClr val="tx2"/>
                </a:solidFill>
              </a:rPr>
              <a:t>Les obligations des salariés </a:t>
            </a:r>
            <a:r>
              <a:rPr lang="fr-LU" dirty="0"/>
              <a:t>dans le domaine de la sécurité et de la santé au travail </a:t>
            </a:r>
            <a:r>
              <a:rPr lang="fr-LU" b="1" u="sng" dirty="0">
                <a:solidFill>
                  <a:schemeClr val="tx2"/>
                </a:solidFill>
              </a:rPr>
              <a:t>n’affectent pas le principe de la responsabilité </a:t>
            </a:r>
            <a:r>
              <a:rPr lang="fr-FR" b="1" u="sng" dirty="0">
                <a:solidFill>
                  <a:schemeClr val="tx2"/>
                </a:solidFill>
              </a:rPr>
              <a:t>de l’employeur</a:t>
            </a:r>
            <a:r>
              <a:rPr lang="fr-FR" dirty="0"/>
              <a:t>.</a:t>
            </a:r>
          </a:p>
          <a:p>
            <a:pPr marL="285750" indent="-285750" algn="just">
              <a:buFont typeface="Arial" panose="020B0604020202020204" pitchFamily="34" charset="0"/>
              <a:buChar char="•"/>
            </a:pPr>
            <a:endParaRPr lang="fr-LU" dirty="0"/>
          </a:p>
          <a:p>
            <a:pPr marL="285750" indent="-285750" algn="just">
              <a:buFont typeface="Arial" panose="020B0604020202020204" pitchFamily="34" charset="0"/>
              <a:buChar char="•"/>
            </a:pPr>
            <a:r>
              <a:rPr lang="fr-LU" dirty="0"/>
              <a:t>Tout employeur est tenu d’organiser ou de </a:t>
            </a:r>
            <a:r>
              <a:rPr lang="fr-LU" b="1" u="sng" dirty="0">
                <a:solidFill>
                  <a:schemeClr val="tx2"/>
                </a:solidFill>
              </a:rPr>
              <a:t>s’affilier à un service de santé au travail </a:t>
            </a:r>
            <a:r>
              <a:rPr lang="fr-LU" dirty="0"/>
              <a:t>tel que prévu à l’article L. 321-1.</a:t>
            </a:r>
            <a:endParaRPr lang="fr-FR" dirty="0"/>
          </a:p>
        </p:txBody>
      </p:sp>
      <p:sp>
        <p:nvSpPr>
          <p:cNvPr id="6" name="ZoneTexte 5"/>
          <p:cNvSpPr txBox="1"/>
          <p:nvPr/>
        </p:nvSpPr>
        <p:spPr>
          <a:xfrm>
            <a:off x="481392" y="147835"/>
            <a:ext cx="8339080" cy="461665"/>
          </a:xfrm>
          <a:prstGeom prst="rect">
            <a:avLst/>
          </a:prstGeom>
          <a:noFill/>
        </p:spPr>
        <p:txBody>
          <a:bodyPr wrap="square" rtlCol="0">
            <a:spAutoFit/>
          </a:bodyPr>
          <a:lstStyle/>
          <a:p>
            <a:r>
              <a:rPr lang="fr-LU" sz="2400" b="1" dirty="0">
                <a:solidFill>
                  <a:srgbClr val="FF0000"/>
                </a:solidFill>
              </a:rPr>
              <a:t>Chapitre II: </a:t>
            </a:r>
            <a:r>
              <a:rPr lang="fr-LU" sz="2400" dirty="0">
                <a:solidFill>
                  <a:srgbClr val="FF0000"/>
                </a:solidFill>
              </a:rPr>
              <a:t>Obligations des employeurs</a:t>
            </a:r>
            <a:endParaRPr lang="fr-FR" sz="2400" dirty="0">
              <a:solidFill>
                <a:srgbClr val="FF0000"/>
              </a:solidFill>
            </a:endParaRPr>
          </a:p>
        </p:txBody>
      </p:sp>
    </p:spTree>
    <p:extLst>
      <p:ext uri="{BB962C8B-B14F-4D97-AF65-F5344CB8AC3E}">
        <p14:creationId xmlns:p14="http://schemas.microsoft.com/office/powerpoint/2010/main" val="241040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86436" y="643450"/>
            <a:ext cx="8928992" cy="6401753"/>
          </a:xfrm>
          <a:prstGeom prst="rect">
            <a:avLst/>
          </a:prstGeom>
        </p:spPr>
        <p:txBody>
          <a:bodyPr wrap="square">
            <a:spAutoFit/>
          </a:bodyPr>
          <a:lstStyle/>
          <a:p>
            <a:pPr algn="just"/>
            <a:r>
              <a:rPr lang="fr-FR" b="1" dirty="0">
                <a:solidFill>
                  <a:srgbClr val="FFC000"/>
                </a:solidFill>
              </a:rPr>
              <a:t>Art. L. 312-2.</a:t>
            </a:r>
          </a:p>
          <a:p>
            <a:pPr algn="just"/>
            <a:endParaRPr lang="fr-FR" sz="800" b="1" dirty="0"/>
          </a:p>
          <a:p>
            <a:pPr marL="342900" indent="-342900" algn="just">
              <a:buAutoNum type="arabicParenBoth"/>
            </a:pPr>
            <a:r>
              <a:rPr lang="fr-LU" dirty="0"/>
              <a:t>Dans le cadre de ses responsabilités, </a:t>
            </a:r>
            <a:r>
              <a:rPr lang="fr-LU" b="1" u="sng" dirty="0">
                <a:solidFill>
                  <a:schemeClr val="tx2"/>
                </a:solidFill>
              </a:rPr>
              <a:t>l’employeur prend les mesures nécessaires </a:t>
            </a:r>
            <a:r>
              <a:rPr lang="fr-LU" dirty="0"/>
              <a:t>pour la protection de la sécurité et de la santé des salariés, y compris </a:t>
            </a:r>
            <a:r>
              <a:rPr lang="fr-LU" b="1" dirty="0"/>
              <a:t>les activités de prévention </a:t>
            </a:r>
            <a:r>
              <a:rPr lang="fr-LU" dirty="0"/>
              <a:t>des risques professionnels, </a:t>
            </a:r>
            <a:r>
              <a:rPr lang="fr-LU" b="1" dirty="0"/>
              <a:t>d’information et de formation </a:t>
            </a:r>
            <a:r>
              <a:rPr lang="fr-LU" dirty="0"/>
              <a:t>ainsi que la mise en place d’</a:t>
            </a:r>
            <a:r>
              <a:rPr lang="fr-LU" b="1" dirty="0"/>
              <a:t>une</a:t>
            </a:r>
            <a:r>
              <a:rPr lang="fr-LU" dirty="0"/>
              <a:t> </a:t>
            </a:r>
            <a:r>
              <a:rPr lang="fr-LU" b="1" dirty="0"/>
              <a:t>organisation et de moyens nécessaires</a:t>
            </a:r>
            <a:r>
              <a:rPr lang="fr-LU" dirty="0"/>
              <a:t>. L’employeur doit veiller à l’adaptation de ces mesures pour tenir compte du changement des circonstances et tendre à </a:t>
            </a:r>
            <a:r>
              <a:rPr lang="fr-FR" dirty="0"/>
              <a:t>l’amélioration des situations existantes.</a:t>
            </a:r>
          </a:p>
          <a:p>
            <a:pPr marL="342900" indent="-342900" algn="just">
              <a:buAutoNum type="arabicParenBoth"/>
            </a:pPr>
            <a:endParaRPr lang="fr-FR" sz="800" dirty="0"/>
          </a:p>
          <a:p>
            <a:pPr marL="361950" indent="-361950"/>
            <a:r>
              <a:rPr lang="fr-LU" dirty="0"/>
              <a:t>(2) </a:t>
            </a:r>
            <a:r>
              <a:rPr lang="fr-LU" b="1" u="sng" dirty="0">
                <a:solidFill>
                  <a:schemeClr val="tx2"/>
                </a:solidFill>
              </a:rPr>
              <a:t>L’employeur met en œuvre les mesures </a:t>
            </a:r>
            <a:r>
              <a:rPr lang="fr-LU" dirty="0"/>
              <a:t>prévues au paragraphe (1), premier alinéa, sur la base des principes généraux </a:t>
            </a:r>
            <a:r>
              <a:rPr lang="fr-FR" dirty="0"/>
              <a:t>de prévention suivants:</a:t>
            </a:r>
          </a:p>
          <a:p>
            <a:pPr marL="361950" indent="-361950"/>
            <a:endParaRPr lang="fr-FR" sz="800" dirty="0"/>
          </a:p>
          <a:p>
            <a:pPr marL="801688" indent="-352425" algn="just"/>
            <a:r>
              <a:rPr lang="fr-FR" sz="1400" dirty="0"/>
              <a:t>1. </a:t>
            </a:r>
            <a:r>
              <a:rPr lang="fr-FR" sz="1400" b="1" dirty="0"/>
              <a:t>éviter</a:t>
            </a:r>
            <a:r>
              <a:rPr lang="fr-FR" sz="1400" dirty="0"/>
              <a:t> les risques;</a:t>
            </a:r>
          </a:p>
          <a:p>
            <a:pPr marL="801688" indent="-352425" algn="just"/>
            <a:r>
              <a:rPr lang="fr-LU" sz="1400" dirty="0"/>
              <a:t>2. </a:t>
            </a:r>
            <a:r>
              <a:rPr lang="fr-LU" sz="1400" b="1" dirty="0"/>
              <a:t>évaluer</a:t>
            </a:r>
            <a:r>
              <a:rPr lang="fr-LU" sz="1400" dirty="0"/>
              <a:t> les risques qui ne peuvent pas être évités;</a:t>
            </a:r>
          </a:p>
          <a:p>
            <a:pPr marL="801688" indent="-352425" algn="just"/>
            <a:r>
              <a:rPr lang="fr-LU" sz="1400" dirty="0"/>
              <a:t>3. </a:t>
            </a:r>
            <a:r>
              <a:rPr lang="fr-LU" sz="1400" b="1" dirty="0"/>
              <a:t>combattre</a:t>
            </a:r>
            <a:r>
              <a:rPr lang="fr-LU" sz="1400" dirty="0"/>
              <a:t> les risques à la source;</a:t>
            </a:r>
          </a:p>
          <a:p>
            <a:pPr marL="801688" indent="-352425" algn="just"/>
            <a:r>
              <a:rPr lang="fr-LU" sz="1400" dirty="0"/>
              <a:t>4. </a:t>
            </a:r>
            <a:r>
              <a:rPr lang="fr-LU" sz="1400" b="1" dirty="0"/>
              <a:t>adapter</a:t>
            </a:r>
            <a:r>
              <a:rPr lang="fr-LU" sz="1400" dirty="0"/>
              <a:t> le travail à l’homme, en particulier en ce qui concerne la conception des postes de travail ainsi que le choix des équipements de travail et des méthodes de travail et de production, en vue notamment d’atténuer le travail monotone et le travail cadencé et de réduire les effets de ceux-ci sur la santé;</a:t>
            </a:r>
          </a:p>
          <a:p>
            <a:pPr marL="801688" indent="-352425" algn="just"/>
            <a:r>
              <a:rPr lang="fr-LU" sz="1400" dirty="0"/>
              <a:t>5. </a:t>
            </a:r>
            <a:r>
              <a:rPr lang="fr-LU" sz="1400" b="1" dirty="0"/>
              <a:t>tenir compte </a:t>
            </a:r>
            <a:r>
              <a:rPr lang="fr-LU" sz="1400" dirty="0"/>
              <a:t>de l’état d’évolution de la technique;</a:t>
            </a:r>
          </a:p>
          <a:p>
            <a:pPr marL="801688" indent="-352425" algn="just"/>
            <a:r>
              <a:rPr lang="fr-LU" sz="1400" dirty="0"/>
              <a:t>6. </a:t>
            </a:r>
            <a:r>
              <a:rPr lang="fr-LU" sz="1400" b="1" dirty="0"/>
              <a:t>remplacer </a:t>
            </a:r>
            <a:r>
              <a:rPr lang="fr-LU" sz="1400" dirty="0"/>
              <a:t>ce qui est dangereux par ce qui n’est pas dangereux ou par ce qui est moins dangereux;</a:t>
            </a:r>
          </a:p>
          <a:p>
            <a:pPr marL="715963" indent="-266700">
              <a:tabLst>
                <a:tab pos="630238" algn="l"/>
              </a:tabLst>
            </a:pPr>
            <a:r>
              <a:rPr lang="fr-LU" sz="1400" dirty="0"/>
              <a:t>7. </a:t>
            </a:r>
            <a:r>
              <a:rPr lang="fr-LU" sz="1400" b="1" dirty="0"/>
              <a:t>planifier</a:t>
            </a:r>
            <a:r>
              <a:rPr lang="fr-LU" sz="1400" dirty="0"/>
              <a:t> la prévention en visant un ensemble cohérent qui intègre dans la prévention la technique, l’organisation du travail, les conditions de travail, les relations sociales et l’influence des facteurs ambiants au travail;</a:t>
            </a:r>
          </a:p>
          <a:p>
            <a:pPr marL="715963" indent="-266700"/>
            <a:r>
              <a:rPr lang="fr-LU" sz="1400" dirty="0"/>
              <a:t>8. </a:t>
            </a:r>
            <a:r>
              <a:rPr lang="fr-LU" sz="1400" b="1" dirty="0"/>
              <a:t>prendre des mesures </a:t>
            </a:r>
            <a:r>
              <a:rPr lang="fr-LU" sz="1400" dirty="0"/>
              <a:t>de protection collective par priorité à des mesures de protection individuelle;</a:t>
            </a:r>
          </a:p>
          <a:p>
            <a:pPr marL="715963" indent="-266700"/>
            <a:r>
              <a:rPr lang="fr-LU" sz="1400" dirty="0"/>
              <a:t>9. </a:t>
            </a:r>
            <a:r>
              <a:rPr lang="fr-LU" sz="1400" b="1" dirty="0"/>
              <a:t>donner les instructions </a:t>
            </a:r>
            <a:r>
              <a:rPr lang="fr-LU" sz="1400" dirty="0"/>
              <a:t>appropriées aux salariés.</a:t>
            </a:r>
          </a:p>
          <a:p>
            <a:endParaRPr lang="fr-LU" sz="1400" dirty="0"/>
          </a:p>
          <a:p>
            <a:r>
              <a:rPr lang="fr-LU" sz="1400" b="1" i="1" dirty="0"/>
              <a:t>(</a:t>
            </a:r>
            <a:r>
              <a:rPr lang="fr-LU" sz="1400" b="1" i="1" dirty="0" err="1"/>
              <a:t>Règl</a:t>
            </a:r>
            <a:r>
              <a:rPr lang="fr-LU" sz="1400" b="1" i="1" dirty="0"/>
              <a:t>. g.-d. du 22 décembre 2006 -&gt; Livre II Code du travail)</a:t>
            </a:r>
          </a:p>
        </p:txBody>
      </p:sp>
      <p:sp>
        <p:nvSpPr>
          <p:cNvPr id="7" name="ZoneTexte 6"/>
          <p:cNvSpPr txBox="1"/>
          <p:nvPr/>
        </p:nvSpPr>
        <p:spPr>
          <a:xfrm>
            <a:off x="481392" y="147835"/>
            <a:ext cx="8339080" cy="461665"/>
          </a:xfrm>
          <a:prstGeom prst="rect">
            <a:avLst/>
          </a:prstGeom>
          <a:noFill/>
        </p:spPr>
        <p:txBody>
          <a:bodyPr wrap="square" rtlCol="0">
            <a:spAutoFit/>
          </a:bodyPr>
          <a:lstStyle/>
          <a:p>
            <a:r>
              <a:rPr lang="fr-LU" sz="2400" b="1" dirty="0">
                <a:solidFill>
                  <a:srgbClr val="FF0000"/>
                </a:solidFill>
              </a:rPr>
              <a:t>Chapitre II: </a:t>
            </a:r>
            <a:r>
              <a:rPr lang="fr-LU" sz="2400" dirty="0">
                <a:solidFill>
                  <a:srgbClr val="FF0000"/>
                </a:solidFill>
              </a:rPr>
              <a:t>Obligations des employeurs</a:t>
            </a:r>
            <a:endParaRPr lang="fr-FR" sz="2400" dirty="0">
              <a:solidFill>
                <a:srgbClr val="FF0000"/>
              </a:solidFill>
            </a:endParaRPr>
          </a:p>
        </p:txBody>
      </p:sp>
    </p:spTree>
    <p:extLst>
      <p:ext uri="{BB962C8B-B14F-4D97-AF65-F5344CB8AC3E}">
        <p14:creationId xmlns:p14="http://schemas.microsoft.com/office/powerpoint/2010/main" val="51773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3498" y="1052736"/>
            <a:ext cx="8964996" cy="4062651"/>
          </a:xfrm>
          <a:prstGeom prst="rect">
            <a:avLst/>
          </a:prstGeom>
        </p:spPr>
        <p:txBody>
          <a:bodyPr wrap="square">
            <a:spAutoFit/>
          </a:bodyPr>
          <a:lstStyle/>
          <a:p>
            <a:pPr marL="266700" indent="-266700"/>
            <a:r>
              <a:rPr lang="fr-LU" dirty="0"/>
              <a:t>(3) </a:t>
            </a:r>
            <a:r>
              <a:rPr lang="fr-LU" b="1" u="sng" dirty="0">
                <a:solidFill>
                  <a:schemeClr val="tx2"/>
                </a:solidFill>
              </a:rPr>
              <a:t>L’employeur doit prendre toutes les mesures pour </a:t>
            </a:r>
            <a:r>
              <a:rPr lang="fr-LU" b="1" u="sng" dirty="0">
                <a:solidFill>
                  <a:srgbClr val="FF0000"/>
                </a:solidFill>
              </a:rPr>
              <a:t>assurer et améliorer</a:t>
            </a:r>
            <a:r>
              <a:rPr lang="fr-LU" b="1" dirty="0">
                <a:solidFill>
                  <a:srgbClr val="FF0000"/>
                </a:solidFill>
              </a:rPr>
              <a:t> </a:t>
            </a:r>
            <a:r>
              <a:rPr lang="fr-LU" dirty="0"/>
              <a:t>la protection de:</a:t>
            </a:r>
          </a:p>
          <a:p>
            <a:pPr marL="266700" indent="-266700"/>
            <a:endParaRPr lang="fr-LU" sz="800" dirty="0"/>
          </a:p>
          <a:p>
            <a:pPr marL="715963" indent="-268288">
              <a:buFont typeface="Arial" panose="020B0604020202020204" pitchFamily="34" charset="0"/>
              <a:buChar char="•"/>
            </a:pPr>
            <a:r>
              <a:rPr lang="fr-LU" b="1" dirty="0">
                <a:solidFill>
                  <a:schemeClr val="tx2"/>
                </a:solidFill>
              </a:rPr>
              <a:t>la santé physique,</a:t>
            </a:r>
          </a:p>
          <a:p>
            <a:pPr marL="715963" indent="-268288">
              <a:buFont typeface="Arial" panose="020B0604020202020204" pitchFamily="34" charset="0"/>
              <a:buChar char="•"/>
            </a:pPr>
            <a:r>
              <a:rPr lang="fr-LU" b="1" dirty="0">
                <a:solidFill>
                  <a:schemeClr val="tx2"/>
                </a:solidFill>
              </a:rPr>
              <a:t>la santé psychique,</a:t>
            </a:r>
          </a:p>
          <a:p>
            <a:pPr marL="266700" indent="-266700"/>
            <a:endParaRPr lang="fr-LU" sz="800" dirty="0"/>
          </a:p>
          <a:p>
            <a:pPr marL="266700" indent="-266700"/>
            <a:r>
              <a:rPr lang="fr-LU" dirty="0"/>
              <a:t>des salariés, notamment en assurant:</a:t>
            </a:r>
          </a:p>
          <a:p>
            <a:pPr marL="266700" indent="-266700"/>
            <a:endParaRPr lang="fr-LU" sz="800" dirty="0"/>
          </a:p>
          <a:p>
            <a:pPr marL="715963" indent="-268288">
              <a:buFont typeface="Arial" panose="020B0604020202020204" pitchFamily="34" charset="0"/>
              <a:buChar char="•"/>
            </a:pPr>
            <a:r>
              <a:rPr lang="fr-LU" dirty="0"/>
              <a:t>des conditions de travail </a:t>
            </a:r>
            <a:r>
              <a:rPr lang="fr-LU" b="1" dirty="0">
                <a:solidFill>
                  <a:schemeClr val="tx2"/>
                </a:solidFill>
              </a:rPr>
              <a:t>ergonomiques suffisantes</a:t>
            </a:r>
            <a:r>
              <a:rPr lang="fr-LU" dirty="0"/>
              <a:t>, </a:t>
            </a:r>
          </a:p>
          <a:p>
            <a:pPr marL="715963" indent="-268288">
              <a:buFont typeface="Arial" panose="020B0604020202020204" pitchFamily="34" charset="0"/>
              <a:buChar char="•"/>
            </a:pPr>
            <a:r>
              <a:rPr lang="fr-LU" dirty="0"/>
              <a:t>en évitant dans la mesure du possible </a:t>
            </a:r>
            <a:r>
              <a:rPr lang="fr-LU" b="1" dirty="0">
                <a:solidFill>
                  <a:schemeClr val="tx2"/>
                </a:solidFill>
              </a:rPr>
              <a:t>le travail répétitif</a:t>
            </a:r>
            <a:r>
              <a:rPr lang="fr-LU" dirty="0"/>
              <a:t>, </a:t>
            </a:r>
          </a:p>
          <a:p>
            <a:pPr marL="715963" indent="-268288">
              <a:buFont typeface="Arial" panose="020B0604020202020204" pitchFamily="34" charset="0"/>
              <a:buChar char="•"/>
            </a:pPr>
            <a:r>
              <a:rPr lang="fr-LU" dirty="0"/>
              <a:t>en organisant le </a:t>
            </a:r>
            <a:r>
              <a:rPr lang="fr-LU" b="1" dirty="0">
                <a:solidFill>
                  <a:schemeClr val="tx2"/>
                </a:solidFill>
              </a:rPr>
              <a:t>travail de manière appropriée</a:t>
            </a:r>
            <a:r>
              <a:rPr lang="fr-LU" dirty="0"/>
              <a:t>,</a:t>
            </a:r>
          </a:p>
          <a:p>
            <a:pPr marL="715963" indent="-268288">
              <a:buFont typeface="Arial" panose="020B0604020202020204" pitchFamily="34" charset="0"/>
              <a:buChar char="•"/>
            </a:pPr>
            <a:r>
              <a:rPr lang="fr-LU" dirty="0"/>
              <a:t>en prenant les mesures nécessaires afin que les salariés soient protégés de manière efficace contre les émanations résultant de </a:t>
            </a:r>
            <a:r>
              <a:rPr lang="fr-LU" b="1" dirty="0">
                <a:solidFill>
                  <a:schemeClr val="tx2"/>
                </a:solidFill>
              </a:rPr>
              <a:t>la consommation de tabac </a:t>
            </a:r>
            <a:r>
              <a:rPr lang="fr-LU" dirty="0"/>
              <a:t>d’autrui.</a:t>
            </a:r>
          </a:p>
          <a:p>
            <a:pPr marL="266700" indent="-266700" algn="just"/>
            <a:endParaRPr lang="fr-LU" dirty="0"/>
          </a:p>
          <a:p>
            <a:pPr algn="just"/>
            <a:r>
              <a:rPr lang="fr-LU" dirty="0"/>
              <a:t>Un règlement grand-ducal, pris sur avis du Conseil d’Etat et de l’assentiment de la Conférence des Présidents de la Chambre des Députés pourra préciser les obligations de l’employeur ci-avant définies.</a:t>
            </a:r>
          </a:p>
        </p:txBody>
      </p:sp>
      <p:sp>
        <p:nvSpPr>
          <p:cNvPr id="6" name="ZoneTexte 5"/>
          <p:cNvSpPr txBox="1"/>
          <p:nvPr/>
        </p:nvSpPr>
        <p:spPr>
          <a:xfrm>
            <a:off x="481392" y="147835"/>
            <a:ext cx="8339080" cy="461665"/>
          </a:xfrm>
          <a:prstGeom prst="rect">
            <a:avLst/>
          </a:prstGeom>
          <a:noFill/>
        </p:spPr>
        <p:txBody>
          <a:bodyPr wrap="square" rtlCol="0">
            <a:spAutoFit/>
          </a:bodyPr>
          <a:lstStyle/>
          <a:p>
            <a:r>
              <a:rPr lang="fr-LU" sz="2400" b="1" dirty="0">
                <a:solidFill>
                  <a:srgbClr val="FF0000"/>
                </a:solidFill>
              </a:rPr>
              <a:t>Chapitre II: </a:t>
            </a:r>
            <a:r>
              <a:rPr lang="fr-LU" sz="2400" dirty="0">
                <a:solidFill>
                  <a:srgbClr val="FF0000"/>
                </a:solidFill>
              </a:rPr>
              <a:t>Obligations des employeurs</a:t>
            </a:r>
            <a:endParaRPr lang="fr-FR" sz="2400" dirty="0">
              <a:solidFill>
                <a:srgbClr val="FF0000"/>
              </a:solidFill>
            </a:endParaRPr>
          </a:p>
        </p:txBody>
      </p:sp>
    </p:spTree>
    <p:extLst>
      <p:ext uri="{BB962C8B-B14F-4D97-AF65-F5344CB8AC3E}">
        <p14:creationId xmlns:p14="http://schemas.microsoft.com/office/powerpoint/2010/main" val="272405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500" y="692696"/>
            <a:ext cx="8928992" cy="6217087"/>
          </a:xfrm>
          <a:prstGeom prst="rect">
            <a:avLst/>
          </a:prstGeom>
        </p:spPr>
        <p:txBody>
          <a:bodyPr wrap="square">
            <a:spAutoFit/>
          </a:bodyPr>
          <a:lstStyle/>
          <a:p>
            <a:pPr marL="361950" indent="-361950"/>
            <a:r>
              <a:rPr lang="fr-LU" dirty="0"/>
              <a:t>(4) Sans préjudice des autres dispositions du présent titre</a:t>
            </a:r>
            <a:r>
              <a:rPr lang="fr-LU" b="1" dirty="0"/>
              <a:t>,</a:t>
            </a:r>
            <a:r>
              <a:rPr lang="fr-LU" b="1" dirty="0">
                <a:solidFill>
                  <a:schemeClr val="tx2"/>
                </a:solidFill>
              </a:rPr>
              <a:t> </a:t>
            </a:r>
            <a:r>
              <a:rPr lang="fr-LU" b="1" u="sng" dirty="0">
                <a:solidFill>
                  <a:schemeClr val="tx2"/>
                </a:solidFill>
              </a:rPr>
              <a:t>l’employeur doit</a:t>
            </a:r>
            <a:r>
              <a:rPr lang="fr-LU" dirty="0"/>
              <a:t>, compte tenu de    la nature des activités de </a:t>
            </a:r>
            <a:r>
              <a:rPr lang="fr-FR" dirty="0"/>
              <a:t>l’entreprise et/ou de l’établissement:</a:t>
            </a:r>
          </a:p>
          <a:p>
            <a:endParaRPr lang="fr-LU" sz="800" dirty="0"/>
          </a:p>
          <a:p>
            <a:pPr marL="628650" indent="-179388" algn="just"/>
            <a:r>
              <a:rPr lang="fr-LU" sz="1400" dirty="0"/>
              <a:t>1. </a:t>
            </a:r>
            <a:r>
              <a:rPr lang="fr-LU" sz="1400" b="1" dirty="0"/>
              <a:t>évaluer les risques </a:t>
            </a:r>
            <a:r>
              <a:rPr lang="fr-LU" sz="1400" dirty="0"/>
              <a:t>pour la sécurité et la santé des salariés, y compris dans </a:t>
            </a:r>
            <a:r>
              <a:rPr lang="fr-LU" sz="1400" dirty="0">
                <a:solidFill>
                  <a:srgbClr val="FF0000"/>
                </a:solidFill>
              </a:rPr>
              <a:t>le choix des équipements de travail</a:t>
            </a:r>
            <a:r>
              <a:rPr lang="fr-LU" sz="1400" dirty="0"/>
              <a:t>, </a:t>
            </a:r>
            <a:r>
              <a:rPr lang="fr-LU" sz="1400" dirty="0">
                <a:solidFill>
                  <a:srgbClr val="FF0000"/>
                </a:solidFill>
              </a:rPr>
              <a:t>des substances ou préparations chimiques</a:t>
            </a:r>
            <a:r>
              <a:rPr lang="fr-LU" sz="1400" dirty="0"/>
              <a:t>, et dans </a:t>
            </a:r>
            <a:r>
              <a:rPr lang="fr-LU" sz="1400" dirty="0">
                <a:solidFill>
                  <a:srgbClr val="FF0000"/>
                </a:solidFill>
              </a:rPr>
              <a:t>l’aménagement des lieux de travail</a:t>
            </a:r>
            <a:r>
              <a:rPr lang="fr-LU" sz="1400" dirty="0"/>
              <a:t>. A la suite de cette évaluation, et en tant que de besoin, les activités de prévention ainsi que les méthodes de travail et de production mises en œuvre par </a:t>
            </a:r>
            <a:r>
              <a:rPr lang="fr-FR" sz="1400" dirty="0"/>
              <a:t>l’employeur doivent:</a:t>
            </a:r>
          </a:p>
          <a:p>
            <a:pPr marL="1165225" indent="-268288" algn="just">
              <a:buFont typeface="Arial" panose="020B0604020202020204" pitchFamily="34" charset="0"/>
              <a:buChar char="•"/>
            </a:pPr>
            <a:r>
              <a:rPr lang="fr-LU" sz="1400" dirty="0"/>
              <a:t>garantir </a:t>
            </a:r>
            <a:r>
              <a:rPr lang="fr-LU" sz="1400" b="1" dirty="0"/>
              <a:t>un meilleur niveau de protection</a:t>
            </a:r>
            <a:r>
              <a:rPr lang="fr-LU" sz="1400" dirty="0"/>
              <a:t> de la sécurité et de la santé des salariés,</a:t>
            </a:r>
          </a:p>
          <a:p>
            <a:pPr marL="1165225" indent="-268288" algn="just">
              <a:buFont typeface="Arial" panose="020B0604020202020204" pitchFamily="34" charset="0"/>
              <a:buChar char="•"/>
            </a:pPr>
            <a:r>
              <a:rPr lang="fr-LU" sz="1400" b="1" dirty="0"/>
              <a:t>être intégrées dans l’ensemble des activités </a:t>
            </a:r>
            <a:r>
              <a:rPr lang="fr-LU" sz="1400" dirty="0"/>
              <a:t>de l’entreprise et/ou de l’établissement et à tous les niveaux de l’encadrement;</a:t>
            </a:r>
          </a:p>
          <a:p>
            <a:pPr marL="715963" indent="-266700" algn="just"/>
            <a:endParaRPr lang="fr-LU" sz="800" dirty="0"/>
          </a:p>
          <a:p>
            <a:pPr marL="628650" indent="-179388" algn="just"/>
            <a:r>
              <a:rPr lang="fr-LU" sz="1400" dirty="0"/>
              <a:t>2. lorsqu’il confie des tâches à un autre salarié, prendre en considération </a:t>
            </a:r>
            <a:r>
              <a:rPr lang="fr-LU" sz="1400" b="1" dirty="0"/>
              <a:t>les capacités de ce salarié </a:t>
            </a:r>
            <a:r>
              <a:rPr lang="fr-LU" sz="1400" dirty="0"/>
              <a:t>en matière de sécurité </a:t>
            </a:r>
            <a:r>
              <a:rPr lang="fr-FR" sz="1400" dirty="0"/>
              <a:t>et de santé;</a:t>
            </a:r>
          </a:p>
          <a:p>
            <a:pPr marL="715963" indent="-266700" algn="just"/>
            <a:endParaRPr lang="fr-FR" sz="800" dirty="0"/>
          </a:p>
          <a:p>
            <a:pPr marL="628650" indent="-179388" algn="just"/>
            <a:r>
              <a:rPr lang="fr-LU" sz="1400" dirty="0"/>
              <a:t>3. lorsqu’il confie des tâches à un salarié engagé moyennant </a:t>
            </a:r>
            <a:r>
              <a:rPr lang="fr-LU" sz="1400" b="1" dirty="0"/>
              <a:t>un contrat à durée déterminée </a:t>
            </a:r>
            <a:r>
              <a:rPr lang="fr-LU" sz="1400" dirty="0"/>
              <a:t>ou mis à sa disposition moyennant un contrat de prêt de main-d'œuvre, assurer à ce </a:t>
            </a:r>
            <a:r>
              <a:rPr lang="fr-LU" sz="1400" b="1" dirty="0"/>
              <a:t>salarié une formation suffisante et adéquate </a:t>
            </a:r>
            <a:r>
              <a:rPr lang="fr-LU" sz="1400" dirty="0"/>
              <a:t>aux caractéristiques propres du poste de travail compte tenu de sa qualification et de son expérience;</a:t>
            </a:r>
          </a:p>
          <a:p>
            <a:pPr marL="715963" indent="-266700" algn="just"/>
            <a:endParaRPr lang="fr-LU" sz="800" dirty="0"/>
          </a:p>
          <a:p>
            <a:pPr marL="628650" indent="-179388" algn="just"/>
            <a:r>
              <a:rPr lang="fr-LU" sz="1400" dirty="0"/>
              <a:t>4. faire en sorte que </a:t>
            </a:r>
            <a:r>
              <a:rPr lang="fr-LU" sz="1400" b="1" dirty="0"/>
              <a:t>la planification et l’introduction de nouvelles technologies fassent l’objet de consultations</a:t>
            </a:r>
            <a:r>
              <a:rPr lang="fr-LU" sz="1400" dirty="0"/>
              <a:t> avec les salariés et/ou leurs représentants en ce qui concerne les conséquences sur la sécurité et la santé des salariés, liées au choix des équipements, à l’aménagement des conditions de travail et à l’impact des facteurs ambiants au travail;</a:t>
            </a:r>
          </a:p>
          <a:p>
            <a:pPr marL="715963" indent="-266700" algn="just"/>
            <a:endParaRPr lang="fr-LU" sz="800" dirty="0"/>
          </a:p>
          <a:p>
            <a:pPr marL="628650" indent="-179388" algn="just"/>
            <a:r>
              <a:rPr lang="fr-LU" sz="1400" dirty="0"/>
              <a:t>5. prendre les mesures appropriées pour que seuls </a:t>
            </a:r>
            <a:r>
              <a:rPr lang="fr-LU" sz="1400" b="1" dirty="0"/>
              <a:t>les salariés qui ont reçu des instructions adéquates puissent accéder aux zones de risque </a:t>
            </a:r>
            <a:r>
              <a:rPr lang="fr-LU" sz="1400" dirty="0"/>
              <a:t>grave et spécifique;</a:t>
            </a:r>
          </a:p>
          <a:p>
            <a:pPr marL="715963" indent="-266700" algn="just"/>
            <a:endParaRPr lang="fr-LU" sz="800" dirty="0"/>
          </a:p>
          <a:p>
            <a:pPr marL="628650" indent="-179388" algn="just"/>
            <a:r>
              <a:rPr lang="fr-LU" sz="1400" dirty="0"/>
              <a:t>6. informer le salarié engagé moyennant un contrat à durée déterminée ou mis à sa disposition moyennant un contrat de prêt de main-d'œuvre </a:t>
            </a:r>
            <a:r>
              <a:rPr lang="fr-LU" sz="1400" b="1" dirty="0"/>
              <a:t>des risques qu’il encourt</a:t>
            </a:r>
            <a:r>
              <a:rPr lang="fr-LU" sz="1400" dirty="0"/>
              <a:t>. Cette information doit notamment renseigner sur la nécessité de qualification ou </a:t>
            </a:r>
            <a:r>
              <a:rPr lang="fr-LU" sz="1400" b="1" dirty="0"/>
              <a:t>des</a:t>
            </a:r>
            <a:r>
              <a:rPr lang="fr-LU" sz="1400" dirty="0"/>
              <a:t> </a:t>
            </a:r>
            <a:r>
              <a:rPr lang="fr-LU" sz="1400" b="1" dirty="0"/>
              <a:t>aptitudes professionnelles particulières</a:t>
            </a:r>
            <a:r>
              <a:rPr lang="fr-LU" sz="1400" dirty="0"/>
              <a:t>, sur </a:t>
            </a:r>
            <a:r>
              <a:rPr lang="fr-LU" sz="1400" b="1" dirty="0"/>
              <a:t>la surveillance médicale </a:t>
            </a:r>
            <a:r>
              <a:rPr lang="fr-LU" sz="1400" dirty="0"/>
              <a:t>telle que prévue au titre II du présent livre et </a:t>
            </a:r>
            <a:r>
              <a:rPr lang="fr-LU" sz="1400" b="1" dirty="0"/>
              <a:t>préciser les risques </a:t>
            </a:r>
            <a:r>
              <a:rPr lang="fr-LU" sz="1400" dirty="0"/>
              <a:t>majorés spécifiques éventuels.</a:t>
            </a:r>
          </a:p>
        </p:txBody>
      </p:sp>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481392" y="147835"/>
            <a:ext cx="8339080" cy="461665"/>
          </a:xfrm>
          <a:prstGeom prst="rect">
            <a:avLst/>
          </a:prstGeom>
          <a:noFill/>
        </p:spPr>
        <p:txBody>
          <a:bodyPr wrap="square" rtlCol="0">
            <a:spAutoFit/>
          </a:bodyPr>
          <a:lstStyle/>
          <a:p>
            <a:r>
              <a:rPr lang="fr-LU" sz="2400" b="1" dirty="0">
                <a:solidFill>
                  <a:srgbClr val="FF0000"/>
                </a:solidFill>
              </a:rPr>
              <a:t>Chapitre II: </a:t>
            </a:r>
            <a:r>
              <a:rPr lang="fr-LU" sz="2400" dirty="0">
                <a:solidFill>
                  <a:srgbClr val="FF0000"/>
                </a:solidFill>
              </a:rPr>
              <a:t>Obligations des employeurs</a:t>
            </a:r>
            <a:endParaRPr lang="fr-FR" sz="2400" dirty="0">
              <a:solidFill>
                <a:srgbClr val="FF0000"/>
              </a:solidFill>
            </a:endParaRPr>
          </a:p>
        </p:txBody>
      </p:sp>
    </p:spTree>
    <p:extLst>
      <p:ext uri="{BB962C8B-B14F-4D97-AF65-F5344CB8AC3E}">
        <p14:creationId xmlns:p14="http://schemas.microsoft.com/office/powerpoint/2010/main" val="3695235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500" y="836662"/>
            <a:ext cx="8928992" cy="1754326"/>
          </a:xfrm>
          <a:prstGeom prst="rect">
            <a:avLst/>
          </a:prstGeom>
        </p:spPr>
        <p:txBody>
          <a:bodyPr wrap="square">
            <a:spAutoFit/>
          </a:bodyPr>
          <a:lstStyle/>
          <a:p>
            <a:pPr marL="361950" indent="-361950" algn="just"/>
            <a:r>
              <a:rPr lang="fr-LU" dirty="0"/>
              <a:t>(5) Sans préjudice des autres dispositions du présent titre, lorsque, dans un même lieu de travail, </a:t>
            </a:r>
            <a:r>
              <a:rPr lang="fr-LU" dirty="0">
                <a:solidFill>
                  <a:srgbClr val="FF0000"/>
                </a:solidFill>
              </a:rPr>
              <a:t>les salariés de plusieurs entreprises sont présents</a:t>
            </a:r>
            <a:r>
              <a:rPr lang="fr-LU" dirty="0"/>
              <a:t>, </a:t>
            </a:r>
            <a:r>
              <a:rPr lang="fr-LU" b="1" u="sng" dirty="0">
                <a:solidFill>
                  <a:schemeClr val="tx2"/>
                </a:solidFill>
              </a:rPr>
              <a:t>les employeurs doivent coopérer</a:t>
            </a:r>
            <a:r>
              <a:rPr lang="fr-LU" u="sng" dirty="0">
                <a:solidFill>
                  <a:schemeClr val="tx2"/>
                </a:solidFill>
              </a:rPr>
              <a:t> </a:t>
            </a:r>
            <a:r>
              <a:rPr lang="fr-LU" dirty="0"/>
              <a:t>à la mise en œuvre des dispositions relatives à la sécurité, à l’hygiène et à la santé et, compte tenu de la nature des activités, coordonner leurs activités en vue de la protection et de la prévention des risques professionnels, s’informer mutuellement de ces risques et en informer leurs salariés respectifs et/ou </a:t>
            </a:r>
            <a:r>
              <a:rPr lang="fr-FR" dirty="0"/>
              <a:t>leurs représentants.</a:t>
            </a:r>
          </a:p>
        </p:txBody>
      </p:sp>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1500" y="3140968"/>
            <a:ext cx="8928992" cy="1200329"/>
          </a:xfrm>
          <a:prstGeom prst="rect">
            <a:avLst/>
          </a:prstGeom>
        </p:spPr>
        <p:txBody>
          <a:bodyPr wrap="square">
            <a:spAutoFit/>
          </a:bodyPr>
          <a:lstStyle/>
          <a:p>
            <a:pPr marL="361950" indent="-361950" algn="just"/>
            <a:r>
              <a:rPr lang="fr-LU" dirty="0"/>
              <a:t>(6)  </a:t>
            </a:r>
            <a:r>
              <a:rPr lang="fr-LU" b="1" u="sng" dirty="0">
                <a:solidFill>
                  <a:schemeClr val="tx2"/>
                </a:solidFill>
              </a:rPr>
              <a:t>Les mesures concernant la sécurité, l’hygiène et la santé au travail ne doivent en aucun cas entraîner des charges financières pour les salariés</a:t>
            </a:r>
            <a:r>
              <a:rPr lang="fr-LU" dirty="0"/>
              <a:t>. Conformément à l’article L. 323-1, paragraphe (5), le coût du service national est couvert intégralement par des honoraires à charge de tous les employeurs optant pour le recours à ce service.</a:t>
            </a:r>
            <a:endParaRPr lang="fr-FR" dirty="0"/>
          </a:p>
        </p:txBody>
      </p:sp>
      <p:sp>
        <p:nvSpPr>
          <p:cNvPr id="6" name="ZoneTexte 5"/>
          <p:cNvSpPr txBox="1"/>
          <p:nvPr/>
        </p:nvSpPr>
        <p:spPr>
          <a:xfrm>
            <a:off x="481392" y="147835"/>
            <a:ext cx="8339080" cy="461665"/>
          </a:xfrm>
          <a:prstGeom prst="rect">
            <a:avLst/>
          </a:prstGeom>
          <a:noFill/>
        </p:spPr>
        <p:txBody>
          <a:bodyPr wrap="square" rtlCol="0">
            <a:spAutoFit/>
          </a:bodyPr>
          <a:lstStyle/>
          <a:p>
            <a:r>
              <a:rPr lang="fr-LU" sz="2400" b="1" dirty="0">
                <a:solidFill>
                  <a:srgbClr val="FF0000"/>
                </a:solidFill>
              </a:rPr>
              <a:t>Chapitre II: </a:t>
            </a:r>
            <a:r>
              <a:rPr lang="fr-LU" sz="2400" dirty="0">
                <a:solidFill>
                  <a:srgbClr val="FF0000"/>
                </a:solidFill>
              </a:rPr>
              <a:t>Obligations des employeurs</a:t>
            </a:r>
            <a:endParaRPr lang="fr-FR" sz="2400" dirty="0">
              <a:solidFill>
                <a:srgbClr val="FF0000"/>
              </a:solidFill>
            </a:endParaRPr>
          </a:p>
        </p:txBody>
      </p:sp>
    </p:spTree>
    <p:extLst>
      <p:ext uri="{BB962C8B-B14F-4D97-AF65-F5344CB8AC3E}">
        <p14:creationId xmlns:p14="http://schemas.microsoft.com/office/powerpoint/2010/main" val="2618517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0992" y="836712"/>
            <a:ext cx="9073008" cy="5293757"/>
          </a:xfrm>
          <a:prstGeom prst="rect">
            <a:avLst/>
          </a:prstGeom>
        </p:spPr>
        <p:txBody>
          <a:bodyPr wrap="square">
            <a:spAutoFit/>
          </a:bodyPr>
          <a:lstStyle/>
          <a:p>
            <a:pPr algn="just"/>
            <a:r>
              <a:rPr lang="fr-FR" b="1" dirty="0">
                <a:solidFill>
                  <a:srgbClr val="FFC000"/>
                </a:solidFill>
              </a:rPr>
              <a:t>Art. L. 312-3. -&gt; Travailleurs désigné</a:t>
            </a:r>
          </a:p>
          <a:p>
            <a:pPr algn="just"/>
            <a:endParaRPr lang="fr-FR" sz="800" b="1" dirty="0"/>
          </a:p>
          <a:p>
            <a:pPr marL="342900" indent="-342900" algn="just">
              <a:buAutoNum type="arabicParenBoth"/>
            </a:pPr>
            <a:r>
              <a:rPr lang="fr-LU" dirty="0"/>
              <a:t>Sans préjudice des obligations visées aux articles L. 312-1 et L. 312-2, </a:t>
            </a:r>
            <a:r>
              <a:rPr lang="fr-LU" b="1" dirty="0"/>
              <a:t>l’employeur désigne </a:t>
            </a:r>
            <a:r>
              <a:rPr lang="fr-LU" dirty="0"/>
              <a:t>un ou plusieurs salariés pour s’occuper des activités de protection et des activités de prévention des risques professionnels de l’entreprise ou de l’établissement, </a:t>
            </a:r>
            <a:r>
              <a:rPr lang="fr-FR" dirty="0"/>
              <a:t>ci-après appelés </a:t>
            </a:r>
            <a:r>
              <a:rPr lang="fr-FR" b="1" dirty="0"/>
              <a:t>salariés désignés</a:t>
            </a:r>
            <a:r>
              <a:rPr lang="fr-FR" dirty="0"/>
              <a:t>.</a:t>
            </a:r>
          </a:p>
          <a:p>
            <a:pPr marL="342900" indent="-342900" algn="just">
              <a:buAutoNum type="arabicParenBoth"/>
            </a:pPr>
            <a:endParaRPr lang="fr-FR" sz="800" dirty="0"/>
          </a:p>
          <a:p>
            <a:pPr marL="361950" indent="-361950" algn="just"/>
            <a:r>
              <a:rPr lang="fr-LU" dirty="0"/>
              <a:t>(2) Les salariés désignés </a:t>
            </a:r>
            <a:r>
              <a:rPr lang="fr-LU" b="1" dirty="0"/>
              <a:t>ne peuvent subir de préjudice </a:t>
            </a:r>
            <a:r>
              <a:rPr lang="fr-LU" dirty="0"/>
              <a:t>en raison de leurs activités de protection et de leurs activités de </a:t>
            </a:r>
            <a:r>
              <a:rPr lang="fr-FR" dirty="0"/>
              <a:t>prévention des risques professionnels. </a:t>
            </a:r>
            <a:r>
              <a:rPr lang="fr-LU" dirty="0"/>
              <a:t>Afin de pouvoir s’acquitter des obligations résultant du présent titre, les salariés désignés </a:t>
            </a:r>
            <a:r>
              <a:rPr lang="fr-LU" b="1" dirty="0"/>
              <a:t>doivent disposer d’un temps </a:t>
            </a:r>
            <a:r>
              <a:rPr lang="fr-FR" b="1" dirty="0"/>
              <a:t>approprié</a:t>
            </a:r>
            <a:r>
              <a:rPr lang="fr-FR" dirty="0"/>
              <a:t>.</a:t>
            </a:r>
          </a:p>
          <a:p>
            <a:pPr algn="just"/>
            <a:endParaRPr lang="fr-FR" sz="800" dirty="0"/>
          </a:p>
          <a:p>
            <a:pPr marL="361950" indent="-361950" algn="just"/>
            <a:r>
              <a:rPr lang="fr-LU" dirty="0"/>
              <a:t>(3)  Si les </a:t>
            </a:r>
            <a:r>
              <a:rPr lang="fr-LU" b="1" dirty="0"/>
              <a:t>compétences</a:t>
            </a:r>
            <a:r>
              <a:rPr lang="fr-LU" dirty="0"/>
              <a:t> dans l’entreprise ou l’établissement </a:t>
            </a:r>
            <a:r>
              <a:rPr lang="fr-LU" b="1" dirty="0"/>
              <a:t>sont insuffisantes </a:t>
            </a:r>
            <a:r>
              <a:rPr lang="fr-LU" dirty="0"/>
              <a:t>pour organiser ces activités de protection et de prévention, l’employeur doit faire appel à des compétences (personnes ou services) </a:t>
            </a:r>
            <a:r>
              <a:rPr lang="fr-LU" b="1" dirty="0"/>
              <a:t>extérieures</a:t>
            </a:r>
            <a:r>
              <a:rPr lang="fr-LU" dirty="0"/>
              <a:t> à l’entreprise ou l’établissement.</a:t>
            </a:r>
          </a:p>
          <a:p>
            <a:pPr algn="just"/>
            <a:endParaRPr lang="fr-LU" sz="800" dirty="0"/>
          </a:p>
          <a:p>
            <a:pPr marL="361950" indent="-361950" algn="just"/>
            <a:r>
              <a:rPr lang="fr-LU" dirty="0"/>
              <a:t>(4)  Au cas où l’employeur fait appel à de telles compétences, les personnes ou services doivent être </a:t>
            </a:r>
            <a:r>
              <a:rPr lang="fr-LU" b="1" dirty="0"/>
              <a:t>informés par l’employeur des facteurs connus ou suspectés </a:t>
            </a:r>
            <a:r>
              <a:rPr lang="fr-LU" dirty="0"/>
              <a:t>d’avoir des effets sur la sécurité et la santé des salariés, et doivent avoir accès aux informations visées à l’article L. 312-6.</a:t>
            </a:r>
          </a:p>
          <a:p>
            <a:pPr algn="just"/>
            <a:endParaRPr lang="fr-FR" dirty="0"/>
          </a:p>
        </p:txBody>
      </p:sp>
      <p:sp>
        <p:nvSpPr>
          <p:cNvPr id="6" name="ZoneTexte 5"/>
          <p:cNvSpPr txBox="1"/>
          <p:nvPr/>
        </p:nvSpPr>
        <p:spPr>
          <a:xfrm>
            <a:off x="481392" y="147835"/>
            <a:ext cx="8339080" cy="461665"/>
          </a:xfrm>
          <a:prstGeom prst="rect">
            <a:avLst/>
          </a:prstGeom>
          <a:noFill/>
        </p:spPr>
        <p:txBody>
          <a:bodyPr wrap="square" rtlCol="0">
            <a:spAutoFit/>
          </a:bodyPr>
          <a:lstStyle/>
          <a:p>
            <a:r>
              <a:rPr lang="fr-LU" sz="2400" b="1" dirty="0">
                <a:solidFill>
                  <a:srgbClr val="FF0000"/>
                </a:solidFill>
              </a:rPr>
              <a:t>Chapitre II: </a:t>
            </a:r>
            <a:r>
              <a:rPr lang="fr-LU" sz="2400" dirty="0">
                <a:solidFill>
                  <a:srgbClr val="FF0000"/>
                </a:solidFill>
              </a:rPr>
              <a:t>Services de protection et de prévention</a:t>
            </a:r>
            <a:endParaRPr lang="fr-FR" sz="2400" dirty="0">
              <a:solidFill>
                <a:srgbClr val="FF0000"/>
              </a:solidFill>
            </a:endParaRPr>
          </a:p>
        </p:txBody>
      </p:sp>
    </p:spTree>
    <p:extLst>
      <p:ext uri="{BB962C8B-B14F-4D97-AF65-F5344CB8AC3E}">
        <p14:creationId xmlns:p14="http://schemas.microsoft.com/office/powerpoint/2010/main" val="2483486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7504" y="836712"/>
            <a:ext cx="8928992" cy="4678204"/>
          </a:xfrm>
          <a:prstGeom prst="rect">
            <a:avLst/>
          </a:prstGeom>
        </p:spPr>
        <p:txBody>
          <a:bodyPr wrap="square">
            <a:spAutoFit/>
          </a:bodyPr>
          <a:lstStyle/>
          <a:p>
            <a:pPr algn="just"/>
            <a:r>
              <a:rPr lang="fr-FR" b="1" dirty="0">
                <a:solidFill>
                  <a:srgbClr val="FFC000"/>
                </a:solidFill>
              </a:rPr>
              <a:t>Art. L. 312-4.</a:t>
            </a:r>
          </a:p>
          <a:p>
            <a:pPr algn="just"/>
            <a:endParaRPr lang="fr-FR" b="1" dirty="0"/>
          </a:p>
          <a:p>
            <a:pPr marL="342900" indent="-342900" algn="just">
              <a:buAutoNum type="arabicParenBoth"/>
            </a:pPr>
            <a:r>
              <a:rPr lang="fr-FR" b="1" u="sng" dirty="0">
                <a:solidFill>
                  <a:schemeClr val="tx2"/>
                </a:solidFill>
              </a:rPr>
              <a:t>L’employeur doit:</a:t>
            </a:r>
          </a:p>
          <a:p>
            <a:pPr marL="342900" indent="-342900" algn="just">
              <a:buAutoNum type="arabicParenBoth"/>
            </a:pPr>
            <a:endParaRPr lang="fr-FR" dirty="0"/>
          </a:p>
          <a:p>
            <a:pPr marL="630238" indent="-180975" algn="just">
              <a:buAutoNum type="arabicPeriod"/>
            </a:pPr>
            <a:r>
              <a:rPr lang="fr-LU" sz="1400" dirty="0"/>
              <a:t>prendre en matière de premiers secours, de lutte contre l’incendie et d’évacuation des salariés, </a:t>
            </a:r>
            <a:r>
              <a:rPr lang="fr-LU" sz="1400" b="1" dirty="0"/>
              <a:t>les mesures nécessaires</a:t>
            </a:r>
            <a:r>
              <a:rPr lang="fr-LU" sz="1400" dirty="0"/>
              <a:t>, adaptées à la nature des activités et à la taille de l’entreprise et/ou de l’établissement, et compte tenu d’autres </a:t>
            </a:r>
            <a:r>
              <a:rPr lang="fr-FR" sz="1400" dirty="0"/>
              <a:t>personnes présentes.</a:t>
            </a:r>
          </a:p>
          <a:p>
            <a:pPr marL="630238" indent="-180975" algn="just">
              <a:buAutoNum type="arabicPeriod"/>
            </a:pPr>
            <a:endParaRPr lang="fr-FR" sz="1400" dirty="0"/>
          </a:p>
          <a:p>
            <a:pPr marL="630238" indent="-180975" algn="just">
              <a:buAutoNum type="arabicPeriod" startAt="2"/>
            </a:pPr>
            <a:r>
              <a:rPr lang="fr-LU" sz="1400" b="1" dirty="0"/>
              <a:t>organiser des relations </a:t>
            </a:r>
            <a:r>
              <a:rPr lang="fr-LU" sz="1400" dirty="0"/>
              <a:t>nécessaires avec des services extérieurs, notamment en matière de premiers secours, d’assistance médicale d’urgence, de sauvetage et de lutte contre l’incendie.</a:t>
            </a:r>
          </a:p>
          <a:p>
            <a:pPr marL="342900" indent="-342900" algn="just">
              <a:buAutoNum type="arabicPeriod" startAt="2"/>
            </a:pPr>
            <a:endParaRPr lang="fr-LU" sz="800" dirty="0"/>
          </a:p>
          <a:p>
            <a:pPr marL="361950" indent="-361950" algn="just"/>
            <a:r>
              <a:rPr lang="fr-LU" dirty="0"/>
              <a:t>(2)  En application du paragraphe (1), </a:t>
            </a:r>
            <a:r>
              <a:rPr lang="fr-LU" b="1" dirty="0"/>
              <a:t>l’employeur doit notamment désigner</a:t>
            </a:r>
            <a:r>
              <a:rPr lang="fr-LU" dirty="0"/>
              <a:t>, pour les premiers secours, pour la lutte contre l’incendie et pour l’évacuation des salariés, </a:t>
            </a:r>
            <a:r>
              <a:rPr lang="fr-LU" b="1" dirty="0">
                <a:solidFill>
                  <a:srgbClr val="FF0000"/>
                </a:solidFill>
              </a:rPr>
              <a:t>les salariés chargés </a:t>
            </a:r>
            <a:r>
              <a:rPr lang="fr-LU" b="1" dirty="0"/>
              <a:t>de mettre en pratique ces mesures</a:t>
            </a:r>
            <a:r>
              <a:rPr lang="fr-LU" dirty="0"/>
              <a:t>.</a:t>
            </a:r>
          </a:p>
          <a:p>
            <a:pPr algn="just"/>
            <a:endParaRPr lang="fr-LU" sz="800" dirty="0"/>
          </a:p>
          <a:p>
            <a:pPr marL="361950" algn="just">
              <a:tabLst>
                <a:tab pos="361950" algn="l"/>
              </a:tabLst>
            </a:pPr>
            <a:r>
              <a:rPr lang="fr-LU" b="1" dirty="0"/>
              <a:t>Les salariés doivent être formés</a:t>
            </a:r>
            <a:r>
              <a:rPr lang="fr-LU" dirty="0"/>
              <a:t>, être en nombre suffisant et disposer de matériel adéquat, en tenant compte de la taille ou des risques spécifiques de l’entreprise ou de l’établissement.</a:t>
            </a:r>
          </a:p>
          <a:p>
            <a:pPr marL="342900" indent="-342900" algn="just">
              <a:buAutoNum type="arabicPeriod"/>
            </a:pPr>
            <a:endParaRPr lang="fr-FR" dirty="0"/>
          </a:p>
        </p:txBody>
      </p:sp>
      <p:sp>
        <p:nvSpPr>
          <p:cNvPr id="6" name="ZoneTexte 5"/>
          <p:cNvSpPr txBox="1"/>
          <p:nvPr/>
        </p:nvSpPr>
        <p:spPr>
          <a:xfrm>
            <a:off x="251520" y="147835"/>
            <a:ext cx="8784976" cy="461665"/>
          </a:xfrm>
          <a:prstGeom prst="rect">
            <a:avLst/>
          </a:prstGeom>
          <a:noFill/>
        </p:spPr>
        <p:txBody>
          <a:bodyPr wrap="square" rtlCol="0">
            <a:spAutoFit/>
          </a:bodyPr>
          <a:lstStyle/>
          <a:p>
            <a:r>
              <a:rPr lang="fr-LU" sz="2400" b="1" dirty="0">
                <a:solidFill>
                  <a:srgbClr val="FF0000"/>
                </a:solidFill>
              </a:rPr>
              <a:t>Chapitre II: </a:t>
            </a:r>
            <a:r>
              <a:rPr lang="fr-LU" sz="1400" dirty="0">
                <a:solidFill>
                  <a:srgbClr val="FF0000"/>
                </a:solidFill>
              </a:rPr>
              <a:t>Premiers secours, lutte contre l’incendie, évacuation des salariés, danger grave et immédiat</a:t>
            </a:r>
            <a:endParaRPr lang="fr-FR" sz="1400" dirty="0">
              <a:solidFill>
                <a:srgbClr val="FF0000"/>
              </a:solidFill>
            </a:endParaRPr>
          </a:p>
        </p:txBody>
      </p:sp>
    </p:spTree>
    <p:extLst>
      <p:ext uri="{BB962C8B-B14F-4D97-AF65-F5344CB8AC3E}">
        <p14:creationId xmlns:p14="http://schemas.microsoft.com/office/powerpoint/2010/main" val="217323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519773" y="837009"/>
            <a:ext cx="5455034" cy="69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fr-FR" sz="1350" dirty="0">
              <a:solidFill>
                <a:schemeClr val="bg2"/>
              </a:solidFill>
            </a:endParaRPr>
          </a:p>
        </p:txBody>
      </p:sp>
      <p:sp>
        <p:nvSpPr>
          <p:cNvPr id="3" name="Rectangle 2"/>
          <p:cNvSpPr>
            <a:spLocks noChangeArrowheads="1"/>
          </p:cNvSpPr>
          <p:nvPr/>
        </p:nvSpPr>
        <p:spPr bwMode="auto">
          <a:xfrm>
            <a:off x="114300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sz="1350"/>
          </a:p>
        </p:txBody>
      </p:sp>
      <p:sp>
        <p:nvSpPr>
          <p:cNvPr id="8" name="ZoneTexte 7"/>
          <p:cNvSpPr txBox="1"/>
          <p:nvPr/>
        </p:nvSpPr>
        <p:spPr>
          <a:xfrm>
            <a:off x="516386" y="2510974"/>
            <a:ext cx="5897026" cy="2651110"/>
          </a:xfrm>
          <a:prstGeom prst="rect">
            <a:avLst/>
          </a:prstGeom>
          <a:noFill/>
        </p:spPr>
        <p:txBody>
          <a:bodyPr wrap="square" rtlCol="0">
            <a:spAutoFit/>
          </a:bodyPr>
          <a:lstStyle/>
          <a:p>
            <a:pPr>
              <a:lnSpc>
                <a:spcPct val="90000"/>
              </a:lnSpc>
            </a:pPr>
            <a:endParaRPr lang="fr-FR" sz="1200"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800" b="1" spc="169" dirty="0">
              <a:solidFill>
                <a:srgbClr val="491C75"/>
              </a:solidFill>
              <a:latin typeface="Calibri" panose="020F0502020204030204" pitchFamily="34" charset="0"/>
              <a:cs typeface="Calibri" panose="020F0502020204030204" pitchFamily="34" charset="0"/>
            </a:endParaRPr>
          </a:p>
          <a:p>
            <a:pPr algn="ctr">
              <a:lnSpc>
                <a:spcPct val="90000"/>
              </a:lnSpc>
            </a:pPr>
            <a:r>
              <a:rPr lang="fr-FR" sz="2800" b="1" spc="169" dirty="0" err="1">
                <a:solidFill>
                  <a:srgbClr val="491C75"/>
                </a:solidFill>
                <a:latin typeface="Calibri" panose="020F0502020204030204" pitchFamily="34" charset="0"/>
                <a:cs typeface="Calibri" panose="020F0502020204030204" pitchFamily="34" charset="0"/>
              </a:rPr>
              <a:t>Arbeitssicherheit</a:t>
            </a:r>
            <a:r>
              <a:rPr lang="fr-FR" sz="2800" b="1" spc="169" dirty="0">
                <a:solidFill>
                  <a:srgbClr val="491C75"/>
                </a:solidFill>
                <a:latin typeface="Calibri" panose="020F0502020204030204" pitchFamily="34" charset="0"/>
                <a:cs typeface="Calibri" panose="020F0502020204030204" pitchFamily="34" charset="0"/>
              </a:rPr>
              <a:t> </a:t>
            </a:r>
            <a:r>
              <a:rPr lang="fr-FR" sz="2800" b="1" spc="169" dirty="0" err="1">
                <a:solidFill>
                  <a:srgbClr val="491C75"/>
                </a:solidFill>
                <a:latin typeface="Calibri" panose="020F0502020204030204" pitchFamily="34" charset="0"/>
                <a:cs typeface="Calibri" panose="020F0502020204030204" pitchFamily="34" charset="0"/>
              </a:rPr>
              <a:t>und</a:t>
            </a:r>
            <a:r>
              <a:rPr lang="fr-FR" sz="2800" b="1" spc="169" dirty="0">
                <a:solidFill>
                  <a:srgbClr val="491C75"/>
                </a:solidFill>
                <a:latin typeface="Calibri" panose="020F0502020204030204" pitchFamily="34" charset="0"/>
                <a:cs typeface="Calibri" panose="020F0502020204030204" pitchFamily="34" charset="0"/>
              </a:rPr>
              <a:t> </a:t>
            </a:r>
            <a:r>
              <a:rPr lang="fr-FR" sz="2800" b="1" spc="169" dirty="0" err="1">
                <a:solidFill>
                  <a:srgbClr val="491C75"/>
                </a:solidFill>
                <a:latin typeface="Calibri" panose="020F0502020204030204" pitchFamily="34" charset="0"/>
                <a:cs typeface="Calibri" panose="020F0502020204030204" pitchFamily="34" charset="0"/>
              </a:rPr>
              <a:t>Gesundheit</a:t>
            </a:r>
            <a:endParaRPr lang="fr-FR" sz="2800" b="1" spc="169" dirty="0">
              <a:solidFill>
                <a:srgbClr val="491C75"/>
              </a:solidFill>
              <a:latin typeface="Calibri" panose="020F0502020204030204" pitchFamily="34" charset="0"/>
              <a:cs typeface="Calibri" panose="020F0502020204030204" pitchFamily="34" charset="0"/>
            </a:endParaRPr>
          </a:p>
          <a:p>
            <a:pPr algn="ctr">
              <a:lnSpc>
                <a:spcPct val="90000"/>
              </a:lnSpc>
            </a:pPr>
            <a:endParaRPr lang="fr-FR" sz="2800" b="1" spc="169" dirty="0">
              <a:solidFill>
                <a:srgbClr val="491C75"/>
              </a:solidFill>
              <a:latin typeface="Calibri" panose="020F0502020204030204" pitchFamily="34" charset="0"/>
              <a:cs typeface="Calibri" panose="020F0502020204030204" pitchFamily="34" charset="0"/>
            </a:endParaRPr>
          </a:p>
          <a:p>
            <a:pPr algn="ctr">
              <a:lnSpc>
                <a:spcPct val="90000"/>
              </a:lnSpc>
            </a:pPr>
            <a:r>
              <a:rPr lang="fr-FR" sz="2800" b="1" spc="169" dirty="0">
                <a:solidFill>
                  <a:srgbClr val="491C75"/>
                </a:solidFill>
                <a:latin typeface="Calibri" panose="020F0502020204030204" pitchFamily="34" charset="0"/>
                <a:cs typeface="Calibri" panose="020F0502020204030204" pitchFamily="34" charset="0"/>
              </a:rPr>
              <a:t>Sécurité et Santé au travail</a:t>
            </a:r>
            <a:endParaRPr lang="fr-FR" sz="2400" b="1"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025"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025" spc="169" dirty="0">
              <a:solidFill>
                <a:srgbClr val="491C75"/>
              </a:solidFill>
              <a:latin typeface="Calibri" panose="020F0502020204030204" pitchFamily="34" charset="0"/>
              <a:cs typeface="Calibri" panose="020F0502020204030204" pitchFamily="34" charset="0"/>
            </a:endParaRPr>
          </a:p>
          <a:p>
            <a:pPr>
              <a:lnSpc>
                <a:spcPct val="90000"/>
              </a:lnSpc>
            </a:pPr>
            <a:endParaRPr lang="fr-LU" sz="2025" spc="169" dirty="0">
              <a:solidFill>
                <a:srgbClr val="491C7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9979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1500" y="836712"/>
            <a:ext cx="8928992" cy="4708981"/>
          </a:xfrm>
          <a:prstGeom prst="rect">
            <a:avLst/>
          </a:prstGeom>
        </p:spPr>
        <p:txBody>
          <a:bodyPr wrap="square">
            <a:spAutoFit/>
          </a:bodyPr>
          <a:lstStyle/>
          <a:p>
            <a:pPr algn="just"/>
            <a:r>
              <a:rPr lang="fr-FR" b="1" dirty="0">
                <a:solidFill>
                  <a:srgbClr val="FFC000"/>
                </a:solidFill>
              </a:rPr>
              <a:t>Art. L. 312-5.</a:t>
            </a:r>
          </a:p>
          <a:p>
            <a:pPr algn="just"/>
            <a:endParaRPr lang="fr-FR" sz="800" b="1" dirty="0"/>
          </a:p>
          <a:p>
            <a:pPr marL="342900" indent="-342900" algn="just">
              <a:buAutoNum type="arabicParenBoth"/>
            </a:pPr>
            <a:r>
              <a:rPr lang="fr-FR" b="1" u="sng" dirty="0">
                <a:solidFill>
                  <a:schemeClr val="tx2"/>
                </a:solidFill>
              </a:rPr>
              <a:t>L’employeur doit:</a:t>
            </a:r>
          </a:p>
          <a:p>
            <a:pPr marL="342900" indent="-342900" algn="just">
              <a:buAutoNum type="arabicParenBoth"/>
            </a:pPr>
            <a:endParaRPr lang="fr-FR" sz="800" dirty="0"/>
          </a:p>
          <a:p>
            <a:pPr marL="630238" indent="-268288" algn="just"/>
            <a:r>
              <a:rPr lang="fr-LU" sz="1400" dirty="0"/>
              <a:t>1.  </a:t>
            </a:r>
            <a:r>
              <a:rPr lang="fr-LU" sz="1400" b="1" dirty="0"/>
              <a:t>disposer d’une évaluation des risques </a:t>
            </a:r>
            <a:r>
              <a:rPr lang="fr-LU" sz="1400" dirty="0"/>
              <a:t>pour la sécurité et la santé au travail, y compris ceux concernant les groupes des </a:t>
            </a:r>
            <a:r>
              <a:rPr lang="fr-FR" sz="1400" dirty="0"/>
              <a:t>salariés à risques particuliers;</a:t>
            </a:r>
          </a:p>
          <a:p>
            <a:pPr marL="630238" indent="-268288" algn="just"/>
            <a:endParaRPr lang="fr-FR" sz="1400" dirty="0"/>
          </a:p>
          <a:p>
            <a:pPr marL="630238" indent="-268288" algn="just"/>
            <a:r>
              <a:rPr lang="fr-LU" sz="1400" dirty="0"/>
              <a:t>2.   </a:t>
            </a:r>
            <a:r>
              <a:rPr lang="fr-LU" sz="1400" b="1" dirty="0"/>
              <a:t>déterminer les mesures de protection </a:t>
            </a:r>
            <a:r>
              <a:rPr lang="fr-LU" sz="1400" dirty="0"/>
              <a:t>à prendre et, si nécessaire, le matériel de protection à utiliser;</a:t>
            </a:r>
          </a:p>
          <a:p>
            <a:pPr marL="630238" indent="-268288" algn="just"/>
            <a:endParaRPr lang="fr-LU" sz="1400" dirty="0"/>
          </a:p>
          <a:p>
            <a:pPr marL="630238" indent="-268288" algn="just"/>
            <a:r>
              <a:rPr lang="fr-LU" sz="1400" dirty="0"/>
              <a:t>3.  </a:t>
            </a:r>
            <a:r>
              <a:rPr lang="fr-LU" sz="1400" b="1" dirty="0"/>
              <a:t>tenir une liste des accidents de travail </a:t>
            </a:r>
            <a:r>
              <a:rPr lang="fr-LU" sz="1400" dirty="0"/>
              <a:t>ayant entraîné pour le salarié une incapacité de travail supérieure à trois jours </a:t>
            </a:r>
            <a:r>
              <a:rPr lang="fr-FR" sz="1400" dirty="0"/>
              <a:t>de travail;</a:t>
            </a:r>
          </a:p>
          <a:p>
            <a:pPr marL="630238" indent="-268288" algn="just"/>
            <a:endParaRPr lang="fr-FR" sz="1400" dirty="0"/>
          </a:p>
          <a:p>
            <a:pPr marL="630238" indent="-268288" algn="just"/>
            <a:r>
              <a:rPr lang="fr-LU" sz="1400" dirty="0"/>
              <a:t>4.  </a:t>
            </a:r>
            <a:r>
              <a:rPr lang="fr-LU" sz="1400" b="1" dirty="0"/>
              <a:t>établir, et communiquer</a:t>
            </a:r>
            <a:r>
              <a:rPr lang="fr-LU" sz="1400" dirty="0"/>
              <a:t> dans les meilleurs délais à l’Inspection du travail et des mines, </a:t>
            </a:r>
            <a:r>
              <a:rPr lang="fr-LU" sz="1400" b="1" dirty="0"/>
              <a:t>des rapports concernant les accidents </a:t>
            </a:r>
            <a:r>
              <a:rPr lang="fr-LU" sz="1400" dirty="0"/>
              <a:t>de travail dont ont été victimes ses salariés.</a:t>
            </a:r>
          </a:p>
          <a:p>
            <a:pPr algn="just"/>
            <a:endParaRPr lang="fr-LU" dirty="0"/>
          </a:p>
          <a:p>
            <a:pPr marL="361950" indent="-361950" algn="just"/>
            <a:r>
              <a:rPr lang="fr-LU" dirty="0"/>
              <a:t>(2)  Un règlement grand-ducal à prendre sur avis du Conseil d’Etat et avec l’assentiment de la Conférence des Présidents de la Chambre des députés définit, compte tenu de la nature des activités et de la taille des entreprises, les obligations auxquelles doivent satisfaire les différentes catégories d’entreprises, concernant l’établissement des documents prévus au paragraphe (1) sous les points 1 et 2.</a:t>
            </a:r>
            <a:endParaRPr lang="fr-FR" dirty="0"/>
          </a:p>
        </p:txBody>
      </p:sp>
      <p:sp>
        <p:nvSpPr>
          <p:cNvPr id="5" name="ZoneTexte 4"/>
          <p:cNvSpPr txBox="1"/>
          <p:nvPr/>
        </p:nvSpPr>
        <p:spPr>
          <a:xfrm>
            <a:off x="251520" y="147835"/>
            <a:ext cx="8784976" cy="461665"/>
          </a:xfrm>
          <a:prstGeom prst="rect">
            <a:avLst/>
          </a:prstGeom>
          <a:noFill/>
        </p:spPr>
        <p:txBody>
          <a:bodyPr wrap="square" rtlCol="0">
            <a:spAutoFit/>
          </a:bodyPr>
          <a:lstStyle/>
          <a:p>
            <a:r>
              <a:rPr lang="fr-LU" sz="2400" b="1" dirty="0">
                <a:solidFill>
                  <a:srgbClr val="FF0000"/>
                </a:solidFill>
              </a:rPr>
              <a:t>Chapitre II: </a:t>
            </a:r>
            <a:r>
              <a:rPr lang="fr-LU" sz="2400" dirty="0">
                <a:solidFill>
                  <a:srgbClr val="FF0000"/>
                </a:solidFill>
              </a:rPr>
              <a:t>Obligations diverses des employeurs</a:t>
            </a:r>
            <a:endParaRPr lang="fr-FR" sz="2400" dirty="0">
              <a:solidFill>
                <a:srgbClr val="FF0000"/>
              </a:solidFill>
            </a:endParaRPr>
          </a:p>
        </p:txBody>
      </p:sp>
    </p:spTree>
    <p:extLst>
      <p:ext uri="{BB962C8B-B14F-4D97-AF65-F5344CB8AC3E}">
        <p14:creationId xmlns:p14="http://schemas.microsoft.com/office/powerpoint/2010/main" val="3702067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0992" y="606525"/>
            <a:ext cx="9073008" cy="6832640"/>
          </a:xfrm>
          <a:prstGeom prst="rect">
            <a:avLst/>
          </a:prstGeom>
        </p:spPr>
        <p:txBody>
          <a:bodyPr wrap="square">
            <a:spAutoFit/>
          </a:bodyPr>
          <a:lstStyle/>
          <a:p>
            <a:r>
              <a:rPr lang="fr-FR" b="1" dirty="0">
                <a:solidFill>
                  <a:srgbClr val="FFC000"/>
                </a:solidFill>
              </a:rPr>
              <a:t>Art. L. 312-8.</a:t>
            </a:r>
          </a:p>
          <a:p>
            <a:endParaRPr lang="fr-FR" sz="800" b="1" dirty="0"/>
          </a:p>
          <a:p>
            <a:pPr marL="342900" indent="-342900">
              <a:buAutoNum type="arabicParenBoth"/>
            </a:pPr>
            <a:r>
              <a:rPr lang="fr-LU" b="1" u="sng" dirty="0">
                <a:solidFill>
                  <a:schemeClr val="tx2"/>
                </a:solidFill>
              </a:rPr>
              <a:t>L’employeur doit s’assurer que chaque salarié reçoive une formation </a:t>
            </a:r>
            <a:r>
              <a:rPr lang="fr-LU" dirty="0"/>
              <a:t>à la fois suffisante et adéquate à la sécurité et à la santé, spécifiquement axée sur son poste de travail ou sa fonction, notamment sous forme d’informations et d’instructions, à </a:t>
            </a:r>
            <a:r>
              <a:rPr lang="fr-FR" dirty="0"/>
              <a:t>l’occasion:</a:t>
            </a:r>
          </a:p>
          <a:p>
            <a:pPr marL="342900" indent="-342900">
              <a:buAutoNum type="arabicParenBoth"/>
            </a:pPr>
            <a:endParaRPr lang="fr-FR" sz="800" dirty="0"/>
          </a:p>
          <a:p>
            <a:pPr indent="630238"/>
            <a:r>
              <a:rPr lang="fr-FR" sz="1400" dirty="0"/>
              <a:t>1. de son engagement;</a:t>
            </a:r>
          </a:p>
          <a:p>
            <a:pPr indent="630238"/>
            <a:r>
              <a:rPr lang="fr-LU" sz="1400" dirty="0"/>
              <a:t>2. d’une mutation ou d’un changement de fonction;</a:t>
            </a:r>
          </a:p>
          <a:p>
            <a:pPr indent="630238"/>
            <a:r>
              <a:rPr lang="fr-LU" sz="1400" dirty="0"/>
              <a:t>3. de l’introduction ou d’un changement d’un équipement de travail;</a:t>
            </a:r>
          </a:p>
          <a:p>
            <a:pPr indent="630238"/>
            <a:r>
              <a:rPr lang="fr-LU" sz="1400" dirty="0"/>
              <a:t>4. de l’introduction d’une nouvelle technologie.</a:t>
            </a:r>
          </a:p>
          <a:p>
            <a:endParaRPr lang="fr-LU" sz="800" dirty="0"/>
          </a:p>
          <a:p>
            <a:pPr indent="361950"/>
            <a:r>
              <a:rPr lang="fr-FR" dirty="0"/>
              <a:t>Cette formation doit:</a:t>
            </a:r>
          </a:p>
          <a:p>
            <a:pPr indent="361950"/>
            <a:endParaRPr lang="fr-FR" sz="800" dirty="0"/>
          </a:p>
          <a:p>
            <a:pPr marL="715963" indent="-180975">
              <a:buFont typeface="Arial" panose="020B0604020202020204" pitchFamily="34" charset="0"/>
              <a:buChar char="•"/>
            </a:pPr>
            <a:r>
              <a:rPr lang="fr-LU" sz="1400" dirty="0"/>
              <a:t>être adaptée à l’évolution des risques et à l’apparition de risques nouveaux, et</a:t>
            </a:r>
          </a:p>
          <a:p>
            <a:pPr marL="715963" indent="-180975">
              <a:buFont typeface="Arial" panose="020B0604020202020204" pitchFamily="34" charset="0"/>
              <a:buChar char="•"/>
            </a:pPr>
            <a:r>
              <a:rPr lang="fr-LU" sz="1400" dirty="0"/>
              <a:t>être répétée périodiquement si nécessaire.</a:t>
            </a:r>
          </a:p>
          <a:p>
            <a:endParaRPr lang="fr-LU" sz="800" dirty="0"/>
          </a:p>
          <a:p>
            <a:pPr marL="361950" indent="-361950">
              <a:buAutoNum type="arabicParenBoth" startAt="2"/>
            </a:pPr>
            <a:r>
              <a:rPr lang="fr-LU" b="1" u="sng" dirty="0">
                <a:solidFill>
                  <a:schemeClr val="tx2"/>
                </a:solidFill>
              </a:rPr>
              <a:t>L’employeur doit s’assurer que les salariés des entreprises </a:t>
            </a:r>
            <a:r>
              <a:rPr lang="fr-LU" b="1" dirty="0"/>
              <a:t>ou </a:t>
            </a:r>
            <a:r>
              <a:rPr lang="fr-LU" b="1" dirty="0">
                <a:solidFill>
                  <a:srgbClr val="FF0000"/>
                </a:solidFill>
              </a:rPr>
              <a:t>établissements extérieurs intervenant </a:t>
            </a:r>
            <a:r>
              <a:rPr lang="fr-LU" dirty="0"/>
              <a:t>dans son entreprise ou son établissement </a:t>
            </a:r>
            <a:r>
              <a:rPr lang="fr-LU" b="1" u="sng" dirty="0">
                <a:solidFill>
                  <a:schemeClr val="tx2"/>
                </a:solidFill>
              </a:rPr>
              <a:t>aient bien reçu des instructions appropriées </a:t>
            </a:r>
            <a:r>
              <a:rPr lang="fr-LU" dirty="0"/>
              <a:t>en ce qui concerne les risques pour la sécurité et la santé pendant leur activité dans son entreprise ou son établissement.</a:t>
            </a:r>
          </a:p>
          <a:p>
            <a:pPr marL="361950" indent="-361950">
              <a:buAutoNum type="arabicParenBoth" startAt="2"/>
            </a:pPr>
            <a:endParaRPr lang="fr-LU" sz="800" dirty="0"/>
          </a:p>
          <a:p>
            <a:pPr marL="361950" indent="-361950" algn="just"/>
            <a:r>
              <a:rPr lang="fr-LU" dirty="0"/>
              <a:t>(3)  En dehors du congé-formation prévu pour les délégués du personnel conformément au livre IV, titre Ier relatif aux délégations du personnel, </a:t>
            </a:r>
            <a:r>
              <a:rPr lang="fr-LU" b="1" u="sng" dirty="0">
                <a:solidFill>
                  <a:srgbClr val="FF0000"/>
                </a:solidFill>
              </a:rPr>
              <a:t>les délégués à la sécurité </a:t>
            </a:r>
            <a:r>
              <a:rPr lang="fr-LU" b="1" u="sng" dirty="0">
                <a:solidFill>
                  <a:schemeClr val="tx2"/>
                </a:solidFill>
              </a:rPr>
              <a:t>ont droit à une formation appropriée et à une remise à niveau périodique de </a:t>
            </a:r>
            <a:r>
              <a:rPr lang="fr-FR" b="1" u="sng" dirty="0">
                <a:solidFill>
                  <a:schemeClr val="tx2"/>
                </a:solidFill>
              </a:rPr>
              <a:t>leurs connaissances.</a:t>
            </a:r>
          </a:p>
          <a:p>
            <a:pPr algn="just"/>
            <a:endParaRPr lang="fr-FR" sz="800" dirty="0"/>
          </a:p>
          <a:p>
            <a:pPr marL="361950" indent="-361950" algn="just"/>
            <a:r>
              <a:rPr lang="fr-LU" dirty="0"/>
              <a:t>(4) </a:t>
            </a:r>
            <a:r>
              <a:rPr lang="fr-LU" b="1" u="sng" dirty="0">
                <a:solidFill>
                  <a:srgbClr val="FF0000"/>
                </a:solidFill>
              </a:rPr>
              <a:t>Les salariés désignés </a:t>
            </a:r>
            <a:r>
              <a:rPr lang="fr-LU" b="1" u="sng" dirty="0">
                <a:solidFill>
                  <a:schemeClr val="tx2"/>
                </a:solidFill>
              </a:rPr>
              <a:t>doivent suivre une formation appropriée et se soumettre périodiquement à une remise à niveau</a:t>
            </a:r>
            <a:r>
              <a:rPr lang="fr-LU" dirty="0"/>
              <a:t> de leurs connaissances en matière de sécurité et de santé au travail.</a:t>
            </a:r>
          </a:p>
          <a:p>
            <a:pPr marL="361950" indent="-361950">
              <a:buAutoNum type="arabicParenBoth" startAt="2"/>
            </a:pPr>
            <a:endParaRPr lang="fr-LU" dirty="0"/>
          </a:p>
        </p:txBody>
      </p:sp>
      <p:sp>
        <p:nvSpPr>
          <p:cNvPr id="5" name="ZoneTexte 4"/>
          <p:cNvSpPr txBox="1"/>
          <p:nvPr/>
        </p:nvSpPr>
        <p:spPr>
          <a:xfrm>
            <a:off x="251520" y="147835"/>
            <a:ext cx="8784976" cy="461665"/>
          </a:xfrm>
          <a:prstGeom prst="rect">
            <a:avLst/>
          </a:prstGeom>
          <a:noFill/>
        </p:spPr>
        <p:txBody>
          <a:bodyPr wrap="square" rtlCol="0">
            <a:spAutoFit/>
          </a:bodyPr>
          <a:lstStyle/>
          <a:p>
            <a:r>
              <a:rPr lang="fr-LU" sz="2400" b="1" dirty="0">
                <a:solidFill>
                  <a:srgbClr val="FF0000"/>
                </a:solidFill>
              </a:rPr>
              <a:t>Chapitre II: </a:t>
            </a:r>
            <a:r>
              <a:rPr lang="fr-LU" sz="2400" dirty="0">
                <a:solidFill>
                  <a:srgbClr val="FF0000"/>
                </a:solidFill>
              </a:rPr>
              <a:t>Formation des salariés</a:t>
            </a:r>
            <a:endParaRPr lang="fr-FR" sz="2400" dirty="0">
              <a:solidFill>
                <a:srgbClr val="FF0000"/>
              </a:solidFill>
            </a:endParaRPr>
          </a:p>
        </p:txBody>
      </p:sp>
    </p:spTree>
    <p:extLst>
      <p:ext uri="{BB962C8B-B14F-4D97-AF65-F5344CB8AC3E}">
        <p14:creationId xmlns:p14="http://schemas.microsoft.com/office/powerpoint/2010/main" val="4266656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6278" y="764704"/>
            <a:ext cx="9042226" cy="5386090"/>
          </a:xfrm>
          <a:prstGeom prst="rect">
            <a:avLst/>
          </a:prstGeom>
        </p:spPr>
        <p:txBody>
          <a:bodyPr wrap="square">
            <a:spAutoFit/>
          </a:bodyPr>
          <a:lstStyle/>
          <a:p>
            <a:pPr algn="just"/>
            <a:endParaRPr lang="fr-LU" sz="800" dirty="0"/>
          </a:p>
          <a:p>
            <a:pPr marL="361950" indent="-361950" algn="just"/>
            <a:r>
              <a:rPr lang="fr-LU" dirty="0"/>
              <a:t>(5)  </a:t>
            </a:r>
            <a:r>
              <a:rPr lang="fr-LU" b="1" u="sng" dirty="0">
                <a:solidFill>
                  <a:srgbClr val="FF0000"/>
                </a:solidFill>
              </a:rPr>
              <a:t>Les salariés occupant des postes à risques </a:t>
            </a:r>
            <a:r>
              <a:rPr lang="fr-LU" dirty="0"/>
              <a:t>visés au point 2 de l’article L. 326-4, paragraphe (1), </a:t>
            </a:r>
            <a:r>
              <a:rPr lang="fr-LU" b="1" u="sng" dirty="0">
                <a:solidFill>
                  <a:schemeClr val="tx2"/>
                </a:solidFill>
              </a:rPr>
              <a:t>doivent suivre une formation appropriée </a:t>
            </a:r>
            <a:r>
              <a:rPr lang="fr-LU" dirty="0"/>
              <a:t>complétée par une remise à niveau périodique de leurs connaissances en matière de sécurité et de santé.</a:t>
            </a:r>
          </a:p>
          <a:p>
            <a:pPr algn="just"/>
            <a:endParaRPr lang="fr-LU" sz="800" dirty="0"/>
          </a:p>
          <a:p>
            <a:pPr marL="361950" indent="-361950" algn="just"/>
            <a:r>
              <a:rPr lang="fr-LU" dirty="0"/>
              <a:t>(6)  </a:t>
            </a:r>
            <a:r>
              <a:rPr lang="fr-LU" b="1" u="sng" dirty="0">
                <a:solidFill>
                  <a:srgbClr val="FF0000"/>
                </a:solidFill>
              </a:rPr>
              <a:t>Les coordinateurs en matière de sécurité et de santé</a:t>
            </a:r>
            <a:r>
              <a:rPr lang="fr-LU" dirty="0"/>
              <a:t>, tels que définis à l’article L. 311-2, points 7 et 8, </a:t>
            </a:r>
            <a:r>
              <a:rPr lang="fr-LU" b="1" u="sng" dirty="0">
                <a:solidFill>
                  <a:schemeClr val="tx2"/>
                </a:solidFill>
              </a:rPr>
              <a:t>doivent être détenteurs d’un agrément </a:t>
            </a:r>
            <a:r>
              <a:rPr lang="fr-LU" dirty="0"/>
              <a:t>délivré par le ministre ayant le Travail dans ses attributions et spécifiant les activités de coordination qu’ils </a:t>
            </a:r>
            <a:r>
              <a:rPr lang="fr-FR" dirty="0"/>
              <a:t>peuvent exercer.</a:t>
            </a:r>
          </a:p>
          <a:p>
            <a:pPr algn="just"/>
            <a:endParaRPr lang="fr-FR" sz="800" dirty="0"/>
          </a:p>
          <a:p>
            <a:pPr algn="just"/>
            <a:r>
              <a:rPr lang="fr-LU" dirty="0"/>
              <a:t>  L’agrément est délivré aux postulants</a:t>
            </a:r>
          </a:p>
          <a:p>
            <a:pPr algn="just"/>
            <a:endParaRPr lang="fr-LU" sz="800" dirty="0"/>
          </a:p>
          <a:p>
            <a:pPr marL="630238" indent="-363538" algn="just">
              <a:buAutoNum type="arabicPeriod"/>
            </a:pPr>
            <a:r>
              <a:rPr lang="fr-LU" sz="1400" dirty="0"/>
              <a:t>porteurs d’un </a:t>
            </a:r>
            <a:r>
              <a:rPr lang="fr-LU" sz="1400" b="1" dirty="0"/>
              <a:t>des diplômes </a:t>
            </a:r>
            <a:r>
              <a:rPr lang="fr-LU" sz="1400" dirty="0"/>
              <a:t>suivants:</a:t>
            </a:r>
          </a:p>
          <a:p>
            <a:pPr marL="342900" indent="19050" algn="just">
              <a:buAutoNum type="arabicPeriod"/>
            </a:pPr>
            <a:endParaRPr lang="fr-LU" sz="1400" dirty="0"/>
          </a:p>
          <a:p>
            <a:pPr marL="896938" indent="-266700" algn="just">
              <a:buFont typeface="Arial" panose="020B0604020202020204" pitchFamily="34" charset="0"/>
              <a:buChar char="•"/>
            </a:pPr>
            <a:r>
              <a:rPr lang="fr-LU" sz="1400" dirty="0"/>
              <a:t>diplôme d’architecte ou d’ingénieur en génie civil,</a:t>
            </a:r>
          </a:p>
          <a:p>
            <a:pPr marL="896938" indent="-266700" algn="just">
              <a:buFont typeface="Arial" panose="020B0604020202020204" pitchFamily="34" charset="0"/>
              <a:buChar char="•"/>
            </a:pPr>
            <a:r>
              <a:rPr lang="fr-LU" sz="1400" dirty="0"/>
              <a:t>diplôme d’ingénieur industriel en génie civil ou d’ingénieur technicien en génie civil,</a:t>
            </a:r>
          </a:p>
          <a:p>
            <a:pPr marL="896938" indent="-266700" algn="just">
              <a:buFont typeface="Arial" panose="020B0604020202020204" pitchFamily="34" charset="0"/>
              <a:buChar char="•"/>
            </a:pPr>
            <a:r>
              <a:rPr lang="fr-LU" sz="1400" dirty="0"/>
              <a:t>brevet de maîtrise dans un des métiers de la construction,</a:t>
            </a:r>
          </a:p>
          <a:p>
            <a:pPr marL="896938" indent="-266700" algn="just">
              <a:buFont typeface="Arial" panose="020B0604020202020204" pitchFamily="34" charset="0"/>
              <a:buChar char="•"/>
            </a:pPr>
            <a:r>
              <a:rPr lang="fr-LU" sz="1400" dirty="0"/>
              <a:t>ou encore ayant accompli une formation équivalente;</a:t>
            </a:r>
          </a:p>
          <a:p>
            <a:pPr marL="896938" indent="-266700" algn="just">
              <a:buFont typeface="Arial" panose="020B0604020202020204" pitchFamily="34" charset="0"/>
              <a:buChar char="•"/>
            </a:pPr>
            <a:endParaRPr lang="fr-LU" sz="1400" dirty="0"/>
          </a:p>
          <a:p>
            <a:pPr marL="630238" indent="-363538" algn="just">
              <a:buAutoNum type="arabicPeriod" startAt="2"/>
            </a:pPr>
            <a:r>
              <a:rPr lang="fr-LU" sz="1400" dirty="0"/>
              <a:t>justifiant qu’ils ont </a:t>
            </a:r>
            <a:r>
              <a:rPr lang="fr-LU" sz="1400" b="1" dirty="0"/>
              <a:t>une expérience professionnelle </a:t>
            </a:r>
            <a:r>
              <a:rPr lang="fr-LU" sz="1400" dirty="0"/>
              <a:t>dans le domaine de la construction d’une durée minimale de cinq, respectivement de trois ans, suivant l’activité de coordination que les candidats entendent exercer; et</a:t>
            </a:r>
          </a:p>
          <a:p>
            <a:pPr marL="630238" indent="-363538" algn="just">
              <a:buAutoNum type="arabicPeriod" startAt="2"/>
            </a:pPr>
            <a:endParaRPr lang="fr-LU" sz="1400" dirty="0"/>
          </a:p>
          <a:p>
            <a:pPr marL="630238" indent="-363538" algn="just">
              <a:tabLst>
                <a:tab pos="630238" algn="l"/>
              </a:tabLst>
            </a:pPr>
            <a:r>
              <a:rPr lang="fr-LU" sz="1400" dirty="0"/>
              <a:t>3.    ayant suivi </a:t>
            </a:r>
            <a:r>
              <a:rPr lang="fr-LU" sz="1400" b="1" dirty="0"/>
              <a:t>une formation appropriée </a:t>
            </a:r>
            <a:r>
              <a:rPr lang="fr-LU" sz="1400" dirty="0"/>
              <a:t>par rapport aux activités de coordination qu’ils entendent exercer, formation à </a:t>
            </a:r>
            <a:r>
              <a:rPr lang="fr-FR" sz="1400" dirty="0"/>
              <a:t>définir par règlement grand-ducal.</a:t>
            </a:r>
          </a:p>
          <a:p>
            <a:pPr marL="896938" indent="-266700" algn="just">
              <a:buFont typeface="Arial" panose="020B0604020202020204" pitchFamily="34" charset="0"/>
              <a:buChar char="•"/>
            </a:pPr>
            <a:endParaRPr lang="fr-LU" dirty="0"/>
          </a:p>
        </p:txBody>
      </p:sp>
      <p:sp>
        <p:nvSpPr>
          <p:cNvPr id="5" name="ZoneTexte 4"/>
          <p:cNvSpPr txBox="1"/>
          <p:nvPr/>
        </p:nvSpPr>
        <p:spPr>
          <a:xfrm>
            <a:off x="251520" y="147835"/>
            <a:ext cx="8784976" cy="461665"/>
          </a:xfrm>
          <a:prstGeom prst="rect">
            <a:avLst/>
          </a:prstGeom>
          <a:noFill/>
        </p:spPr>
        <p:txBody>
          <a:bodyPr wrap="square" rtlCol="0">
            <a:spAutoFit/>
          </a:bodyPr>
          <a:lstStyle/>
          <a:p>
            <a:r>
              <a:rPr lang="fr-LU" sz="2400" b="1" dirty="0">
                <a:solidFill>
                  <a:srgbClr val="FF0000"/>
                </a:solidFill>
              </a:rPr>
              <a:t>Chapitre II: </a:t>
            </a:r>
            <a:r>
              <a:rPr lang="fr-LU" sz="2400" dirty="0">
                <a:solidFill>
                  <a:srgbClr val="FF0000"/>
                </a:solidFill>
              </a:rPr>
              <a:t>Formation des salariés</a:t>
            </a:r>
            <a:endParaRPr lang="fr-FR" sz="2400" dirty="0">
              <a:solidFill>
                <a:srgbClr val="FF0000"/>
              </a:solidFill>
            </a:endParaRPr>
          </a:p>
        </p:txBody>
      </p:sp>
    </p:spTree>
    <p:extLst>
      <p:ext uri="{BB962C8B-B14F-4D97-AF65-F5344CB8AC3E}">
        <p14:creationId xmlns:p14="http://schemas.microsoft.com/office/powerpoint/2010/main" val="3853892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0992" y="836712"/>
            <a:ext cx="9073008" cy="5724644"/>
          </a:xfrm>
          <a:prstGeom prst="rect">
            <a:avLst/>
          </a:prstGeom>
        </p:spPr>
        <p:txBody>
          <a:bodyPr wrap="square">
            <a:spAutoFit/>
          </a:bodyPr>
          <a:lstStyle/>
          <a:p>
            <a:pPr algn="just"/>
            <a:r>
              <a:rPr lang="fr-FR" b="1" dirty="0">
                <a:solidFill>
                  <a:srgbClr val="FFC000"/>
                </a:solidFill>
              </a:rPr>
              <a:t>Art. L. 313-1.</a:t>
            </a:r>
          </a:p>
          <a:p>
            <a:pPr algn="just"/>
            <a:endParaRPr lang="fr-FR" sz="800" b="1" dirty="0"/>
          </a:p>
          <a:p>
            <a:pPr marL="361950" indent="-361950" algn="just">
              <a:buAutoNum type="arabicParenBoth"/>
            </a:pPr>
            <a:r>
              <a:rPr lang="fr-LU" dirty="0"/>
              <a:t> </a:t>
            </a:r>
            <a:r>
              <a:rPr lang="fr-LU" b="1" u="sng" dirty="0">
                <a:solidFill>
                  <a:schemeClr val="tx2"/>
                </a:solidFill>
              </a:rPr>
              <a:t>II incombe à chaque salarié de prendre soin</a:t>
            </a:r>
            <a:r>
              <a:rPr lang="fr-LU" dirty="0"/>
              <a:t>, selon ses possibilités:</a:t>
            </a:r>
          </a:p>
          <a:p>
            <a:pPr marL="361950" indent="-361950" algn="just">
              <a:buAutoNum type="arabicParenBoth"/>
            </a:pPr>
            <a:endParaRPr lang="fr-LU" sz="800" dirty="0"/>
          </a:p>
          <a:p>
            <a:pPr marL="541338" indent="-274638" algn="just">
              <a:buFont typeface="Arial" panose="020B0604020202020204" pitchFamily="34" charset="0"/>
              <a:buChar char="•"/>
            </a:pPr>
            <a:r>
              <a:rPr lang="fr-LU" dirty="0"/>
              <a:t> de </a:t>
            </a:r>
            <a:r>
              <a:rPr lang="fr-LU" b="1" dirty="0">
                <a:solidFill>
                  <a:schemeClr val="tx2"/>
                </a:solidFill>
              </a:rPr>
              <a:t>sa</a:t>
            </a:r>
            <a:r>
              <a:rPr lang="fr-LU" dirty="0"/>
              <a:t> </a:t>
            </a:r>
            <a:r>
              <a:rPr lang="fr-LU" b="1" dirty="0">
                <a:solidFill>
                  <a:schemeClr val="tx2"/>
                </a:solidFill>
              </a:rPr>
              <a:t>sécurité</a:t>
            </a:r>
            <a:r>
              <a:rPr lang="fr-LU" dirty="0"/>
              <a:t> et de </a:t>
            </a:r>
            <a:r>
              <a:rPr lang="fr-LU" b="1" dirty="0">
                <a:solidFill>
                  <a:schemeClr val="tx2"/>
                </a:solidFill>
              </a:rPr>
              <a:t>sa santé</a:t>
            </a:r>
            <a:r>
              <a:rPr lang="fr-LU" dirty="0"/>
              <a:t>,</a:t>
            </a:r>
          </a:p>
          <a:p>
            <a:pPr marL="541338" indent="-274638" algn="just">
              <a:buFont typeface="Arial" panose="020B0604020202020204" pitchFamily="34" charset="0"/>
              <a:buChar char="•"/>
            </a:pPr>
            <a:r>
              <a:rPr lang="fr-LU" dirty="0"/>
              <a:t> ainsi que de </a:t>
            </a:r>
            <a:r>
              <a:rPr lang="fr-LU" b="1" dirty="0">
                <a:solidFill>
                  <a:schemeClr val="tx2"/>
                </a:solidFill>
              </a:rPr>
              <a:t>celles des autres </a:t>
            </a:r>
            <a:r>
              <a:rPr lang="fr-LU" dirty="0"/>
              <a:t>personnes concernées,</a:t>
            </a:r>
          </a:p>
          <a:p>
            <a:pPr algn="just"/>
            <a:endParaRPr lang="fr-LU" dirty="0"/>
          </a:p>
          <a:p>
            <a:pPr algn="just"/>
            <a:r>
              <a:rPr lang="fr-LU" dirty="0"/>
              <a:t>du fait de ses actes ou de ses omissions au travail, </a:t>
            </a:r>
            <a:r>
              <a:rPr lang="fr-LU" i="1" dirty="0">
                <a:solidFill>
                  <a:srgbClr val="FF0000"/>
                </a:solidFill>
              </a:rPr>
              <a:t>conformément à sa formation et aux instructions </a:t>
            </a:r>
            <a:r>
              <a:rPr lang="fr-FR" i="1" dirty="0">
                <a:solidFill>
                  <a:srgbClr val="FF0000"/>
                </a:solidFill>
              </a:rPr>
              <a:t>de son employeur.</a:t>
            </a:r>
          </a:p>
          <a:p>
            <a:pPr algn="just"/>
            <a:endParaRPr lang="fr-FR" sz="800" dirty="0"/>
          </a:p>
          <a:p>
            <a:pPr algn="just"/>
            <a:endParaRPr lang="fr-FR" sz="800" dirty="0"/>
          </a:p>
          <a:p>
            <a:pPr marL="361950" indent="-361950" algn="just">
              <a:buAutoNum type="arabicParenBoth" startAt="2"/>
            </a:pPr>
            <a:r>
              <a:rPr lang="fr-LU" dirty="0"/>
              <a:t> </a:t>
            </a:r>
            <a:r>
              <a:rPr lang="fr-LU" b="1" u="sng" dirty="0">
                <a:solidFill>
                  <a:schemeClr val="tx2"/>
                </a:solidFill>
              </a:rPr>
              <a:t>Afin de réaliser ces objectifs</a:t>
            </a:r>
            <a:r>
              <a:rPr lang="fr-LU" dirty="0"/>
              <a:t>, les salariés doivent en particulier, </a:t>
            </a:r>
            <a:r>
              <a:rPr lang="fr-LU" i="1" dirty="0">
                <a:solidFill>
                  <a:srgbClr val="FF0000"/>
                </a:solidFill>
              </a:rPr>
              <a:t>conformément à leur formation et aux instructions de leur </a:t>
            </a:r>
            <a:r>
              <a:rPr lang="fr-FR" i="1" dirty="0">
                <a:solidFill>
                  <a:srgbClr val="FF0000"/>
                </a:solidFill>
              </a:rPr>
              <a:t>employeur</a:t>
            </a:r>
            <a:r>
              <a:rPr lang="fr-FR" dirty="0"/>
              <a:t>:</a:t>
            </a:r>
          </a:p>
          <a:p>
            <a:pPr marL="361950" indent="-361950" algn="just">
              <a:buAutoNum type="arabicParenBoth" startAt="2"/>
            </a:pPr>
            <a:endParaRPr lang="fr-FR" sz="800" dirty="0"/>
          </a:p>
          <a:p>
            <a:pPr marL="801688" indent="-266700" algn="just" defTabSz="801688"/>
            <a:r>
              <a:rPr lang="fr-LU" sz="1400" dirty="0"/>
              <a:t>1.  </a:t>
            </a:r>
            <a:r>
              <a:rPr lang="fr-LU" sz="1400" b="1" dirty="0"/>
              <a:t>utiliser correctement</a:t>
            </a:r>
            <a:r>
              <a:rPr lang="fr-LU" sz="1400" dirty="0"/>
              <a:t> </a:t>
            </a:r>
            <a:r>
              <a:rPr lang="fr-LU" sz="1400" b="1" dirty="0"/>
              <a:t>les machines</a:t>
            </a:r>
            <a:r>
              <a:rPr lang="fr-LU" sz="1400" dirty="0"/>
              <a:t>, appareils, outils, substances dangereuses,   équipements de transport et autres </a:t>
            </a:r>
            <a:r>
              <a:rPr lang="fr-FR" sz="1400" dirty="0"/>
              <a:t>moyens;</a:t>
            </a:r>
          </a:p>
          <a:p>
            <a:pPr marL="896938" indent="-361950" algn="just"/>
            <a:endParaRPr lang="fr-FR" sz="800" dirty="0"/>
          </a:p>
          <a:p>
            <a:pPr marL="801688" indent="-266700" algn="just" defTabSz="801688"/>
            <a:r>
              <a:rPr lang="fr-LU" sz="1400" dirty="0"/>
              <a:t>2.  </a:t>
            </a:r>
            <a:r>
              <a:rPr lang="fr-LU" sz="1400" b="1" dirty="0"/>
              <a:t>utiliser correctement l’équipement de protection individuelle </a:t>
            </a:r>
            <a:r>
              <a:rPr lang="fr-LU" sz="1400" dirty="0"/>
              <a:t>mis à leur disposition et, après utilisation, le ranger à sa </a:t>
            </a:r>
            <a:r>
              <a:rPr lang="fr-FR" sz="1400" dirty="0"/>
              <a:t>place;</a:t>
            </a:r>
          </a:p>
          <a:p>
            <a:pPr marL="896938" indent="-361950" algn="just"/>
            <a:endParaRPr lang="fr-FR" sz="800" dirty="0"/>
          </a:p>
          <a:p>
            <a:pPr marL="801688" indent="-266700" algn="just"/>
            <a:r>
              <a:rPr lang="fr-LU" sz="1400" dirty="0"/>
              <a:t>3.   </a:t>
            </a:r>
            <a:r>
              <a:rPr lang="fr-LU" sz="1400" b="1" dirty="0"/>
              <a:t>ne pas mettre hors service</a:t>
            </a:r>
            <a:r>
              <a:rPr lang="fr-LU" sz="1400" dirty="0"/>
              <a:t>, changer ou déplacer </a:t>
            </a:r>
            <a:r>
              <a:rPr lang="fr-LU" sz="1400" b="1" dirty="0"/>
              <a:t>arbitrairement</a:t>
            </a:r>
            <a:r>
              <a:rPr lang="fr-LU" sz="1400" dirty="0"/>
              <a:t> les dispositifs de sécurité propres notamment aux machines, appareils, outils, installations et bâtiments, et utiliser de tels dispositifs de sécurité correctement;</a:t>
            </a:r>
          </a:p>
          <a:p>
            <a:pPr marL="896938" indent="-361950" algn="just"/>
            <a:endParaRPr lang="fr-LU" sz="800" dirty="0"/>
          </a:p>
          <a:p>
            <a:pPr marL="801688" indent="-266700" algn="just"/>
            <a:r>
              <a:rPr lang="fr-LU" sz="1400" dirty="0"/>
              <a:t>4.   </a:t>
            </a:r>
            <a:r>
              <a:rPr lang="fr-LU" sz="1400" b="1" dirty="0"/>
              <a:t>signaler immédiatement</a:t>
            </a:r>
            <a:r>
              <a:rPr lang="fr-LU" sz="1400" dirty="0"/>
              <a:t>, à l’employeur et/ou aux salariés désignés et aux délégués à la sécurité, toute situation de travail dont ils ont un motif raisonnable de penser qu’elle présente un danger grave et immédiat pour la sécurité et la santé ainsi que toute défectuosité constatée dans les systèmes de protection.</a:t>
            </a:r>
            <a:endParaRPr lang="fr-FR" sz="1400" dirty="0"/>
          </a:p>
        </p:txBody>
      </p:sp>
      <p:sp>
        <p:nvSpPr>
          <p:cNvPr id="5" name="ZoneTexte 4"/>
          <p:cNvSpPr txBox="1"/>
          <p:nvPr/>
        </p:nvSpPr>
        <p:spPr>
          <a:xfrm>
            <a:off x="251520" y="147835"/>
            <a:ext cx="8784976" cy="461665"/>
          </a:xfrm>
          <a:prstGeom prst="rect">
            <a:avLst/>
          </a:prstGeom>
          <a:noFill/>
        </p:spPr>
        <p:txBody>
          <a:bodyPr wrap="square" rtlCol="0">
            <a:spAutoFit/>
          </a:bodyPr>
          <a:lstStyle/>
          <a:p>
            <a:r>
              <a:rPr lang="fr-LU" sz="2400" b="1" dirty="0">
                <a:solidFill>
                  <a:srgbClr val="FF0000"/>
                </a:solidFill>
              </a:rPr>
              <a:t>Chapitre III: </a:t>
            </a:r>
            <a:r>
              <a:rPr lang="fr-LU" sz="2400" dirty="0">
                <a:solidFill>
                  <a:srgbClr val="FF0000"/>
                </a:solidFill>
              </a:rPr>
              <a:t>Obligations des salariés</a:t>
            </a:r>
            <a:endParaRPr lang="fr-FR" sz="2400" dirty="0">
              <a:solidFill>
                <a:srgbClr val="FF0000"/>
              </a:solidFill>
            </a:endParaRPr>
          </a:p>
        </p:txBody>
      </p:sp>
    </p:spTree>
    <p:extLst>
      <p:ext uri="{BB962C8B-B14F-4D97-AF65-F5344CB8AC3E}">
        <p14:creationId xmlns:p14="http://schemas.microsoft.com/office/powerpoint/2010/main" val="2392012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7555" y="764704"/>
            <a:ext cx="8928992" cy="5262979"/>
          </a:xfrm>
          <a:prstGeom prst="rect">
            <a:avLst/>
          </a:prstGeom>
        </p:spPr>
        <p:txBody>
          <a:bodyPr wrap="square">
            <a:spAutoFit/>
          </a:bodyPr>
          <a:lstStyle/>
          <a:p>
            <a:pPr algn="just"/>
            <a:r>
              <a:rPr lang="fr-FR" b="1" dirty="0">
                <a:solidFill>
                  <a:srgbClr val="FFC000"/>
                </a:solidFill>
              </a:rPr>
              <a:t>Art. L. 314-4.</a:t>
            </a:r>
          </a:p>
          <a:p>
            <a:pPr algn="just"/>
            <a:endParaRPr lang="fr-LU" sz="800" b="1" dirty="0"/>
          </a:p>
          <a:p>
            <a:pPr algn="just"/>
            <a:r>
              <a:rPr lang="fr-LU" b="1" dirty="0"/>
              <a:t>Toute infraction </a:t>
            </a:r>
            <a:r>
              <a:rPr lang="fr-LU" dirty="0"/>
              <a:t>aux dispositions des articles:</a:t>
            </a:r>
          </a:p>
          <a:p>
            <a:pPr algn="just"/>
            <a:endParaRPr lang="fr-LU" sz="800" dirty="0"/>
          </a:p>
          <a:p>
            <a:pPr marL="630238" indent="-268288" algn="just">
              <a:buFont typeface="Arial" panose="020B0604020202020204" pitchFamily="34" charset="0"/>
              <a:buChar char="•"/>
            </a:pPr>
            <a:r>
              <a:rPr lang="fr-LU" dirty="0">
                <a:solidFill>
                  <a:schemeClr val="accent2"/>
                </a:solidFill>
              </a:rPr>
              <a:t>L. 312-1 Obligations des employeurs</a:t>
            </a:r>
          </a:p>
          <a:p>
            <a:pPr marL="630238" indent="-268288" algn="just">
              <a:buFont typeface="Arial" panose="020B0604020202020204" pitchFamily="34" charset="0"/>
              <a:buChar char="•"/>
            </a:pPr>
            <a:r>
              <a:rPr lang="fr-LU" dirty="0">
                <a:solidFill>
                  <a:schemeClr val="accent2"/>
                </a:solidFill>
              </a:rPr>
              <a:t>L. 312-2 Obligations des employeurs</a:t>
            </a:r>
          </a:p>
          <a:p>
            <a:pPr marL="630238" indent="-268288" algn="just">
              <a:buFont typeface="Arial" panose="020B0604020202020204" pitchFamily="34" charset="0"/>
              <a:buChar char="•"/>
            </a:pPr>
            <a:r>
              <a:rPr lang="fr-LU" dirty="0">
                <a:solidFill>
                  <a:schemeClr val="accent2"/>
                </a:solidFill>
              </a:rPr>
              <a:t>L. 312-3 Services de protection et de prévention</a:t>
            </a:r>
          </a:p>
          <a:p>
            <a:pPr marL="630238" indent="-268288" algn="just">
              <a:buFont typeface="Arial" panose="020B0604020202020204" pitchFamily="34" charset="0"/>
              <a:buChar char="•"/>
            </a:pPr>
            <a:r>
              <a:rPr lang="fr-LU" dirty="0">
                <a:solidFill>
                  <a:schemeClr val="accent2"/>
                </a:solidFill>
              </a:rPr>
              <a:t>L. 312-4 Premiers secours, lutte contre l’incendie, évacuation des salariés, danger grave et immédiat</a:t>
            </a:r>
          </a:p>
          <a:p>
            <a:pPr marL="630238" indent="-268288" algn="just">
              <a:buFont typeface="Arial" panose="020B0604020202020204" pitchFamily="34" charset="0"/>
              <a:buChar char="•"/>
            </a:pPr>
            <a:r>
              <a:rPr lang="fr-LU" dirty="0">
                <a:solidFill>
                  <a:schemeClr val="accent2"/>
                </a:solidFill>
              </a:rPr>
              <a:t>L. 312-5 Obligations diverses des employeurs</a:t>
            </a:r>
          </a:p>
          <a:p>
            <a:pPr marL="630238" indent="-268288" algn="just">
              <a:buFont typeface="Arial" panose="020B0604020202020204" pitchFamily="34" charset="0"/>
              <a:buChar char="•"/>
            </a:pPr>
            <a:r>
              <a:rPr lang="fr-LU" dirty="0">
                <a:solidFill>
                  <a:schemeClr val="accent2"/>
                </a:solidFill>
              </a:rPr>
              <a:t>L. 312-8 Formation des salariés</a:t>
            </a:r>
          </a:p>
          <a:p>
            <a:pPr marL="630238" indent="-268288" algn="just">
              <a:buFont typeface="Arial" panose="020B0604020202020204" pitchFamily="34" charset="0"/>
              <a:buChar char="•"/>
            </a:pPr>
            <a:r>
              <a:rPr lang="fr-LU" dirty="0">
                <a:solidFill>
                  <a:schemeClr val="accent2"/>
                </a:solidFill>
              </a:rPr>
              <a:t>L. 314-2 Prescriptions minimales de sécurité et de santé</a:t>
            </a:r>
          </a:p>
          <a:p>
            <a:pPr algn="just"/>
            <a:endParaRPr lang="fr-LU" sz="800" dirty="0"/>
          </a:p>
          <a:p>
            <a:pPr algn="just"/>
            <a:r>
              <a:rPr lang="fr-LU" dirty="0"/>
              <a:t>des règlements et des arrêtés pris en leur exécution est punie d’un emprisonnement de huit jours à six mois et </a:t>
            </a:r>
            <a:r>
              <a:rPr lang="fr-LU" b="1" dirty="0"/>
              <a:t>d’une amende de 251 à 25.000 euros </a:t>
            </a:r>
            <a:r>
              <a:rPr lang="fr-LU" dirty="0"/>
              <a:t>ou d’une de ces </a:t>
            </a:r>
            <a:r>
              <a:rPr lang="fr-FR" dirty="0"/>
              <a:t>peines seulement.</a:t>
            </a:r>
          </a:p>
          <a:p>
            <a:pPr algn="just"/>
            <a:endParaRPr lang="fr-FR" sz="800" dirty="0"/>
          </a:p>
          <a:p>
            <a:pPr algn="just"/>
            <a:r>
              <a:rPr lang="fr-LU" b="1" dirty="0"/>
              <a:t>Toute infraction</a:t>
            </a:r>
            <a:r>
              <a:rPr lang="fr-LU" dirty="0"/>
              <a:t> aux dispositions de l’article:</a:t>
            </a:r>
          </a:p>
          <a:p>
            <a:pPr algn="just"/>
            <a:endParaRPr lang="fr-LU" sz="800" dirty="0"/>
          </a:p>
          <a:p>
            <a:pPr marL="630238" indent="-285750" algn="just">
              <a:buFont typeface="Arial" panose="020B0604020202020204" pitchFamily="34" charset="0"/>
              <a:buChar char="•"/>
            </a:pPr>
            <a:r>
              <a:rPr lang="fr-LU" dirty="0">
                <a:solidFill>
                  <a:schemeClr val="accent2"/>
                </a:solidFill>
              </a:rPr>
              <a:t> L. 313-1 Obligations des salariés</a:t>
            </a:r>
          </a:p>
          <a:p>
            <a:pPr algn="just"/>
            <a:endParaRPr lang="fr-LU" sz="800" dirty="0"/>
          </a:p>
          <a:p>
            <a:pPr algn="just"/>
            <a:r>
              <a:rPr lang="fr-LU" dirty="0"/>
              <a:t>des règlements et des arrêtés pris en son exécution est punie </a:t>
            </a:r>
            <a:r>
              <a:rPr lang="fr-LU" b="1" dirty="0"/>
              <a:t>d’une </a:t>
            </a:r>
            <a:r>
              <a:rPr lang="pt-BR" b="1" dirty="0"/>
              <a:t>amende de 251 à 3.000 euros</a:t>
            </a:r>
            <a:r>
              <a:rPr lang="pt-BR" dirty="0"/>
              <a:t>.</a:t>
            </a:r>
            <a:endParaRPr lang="fr-FR" dirty="0"/>
          </a:p>
        </p:txBody>
      </p:sp>
      <p:sp>
        <p:nvSpPr>
          <p:cNvPr id="6" name="ZoneTexte 5"/>
          <p:cNvSpPr txBox="1"/>
          <p:nvPr/>
        </p:nvSpPr>
        <p:spPr>
          <a:xfrm>
            <a:off x="251520" y="147835"/>
            <a:ext cx="8784976" cy="461665"/>
          </a:xfrm>
          <a:prstGeom prst="rect">
            <a:avLst/>
          </a:prstGeom>
          <a:noFill/>
        </p:spPr>
        <p:txBody>
          <a:bodyPr wrap="square" rtlCol="0">
            <a:spAutoFit/>
          </a:bodyPr>
          <a:lstStyle/>
          <a:p>
            <a:r>
              <a:rPr lang="fr-LU" sz="2400" b="1" dirty="0">
                <a:solidFill>
                  <a:srgbClr val="FF0000"/>
                </a:solidFill>
              </a:rPr>
              <a:t>Chapitre IV: </a:t>
            </a:r>
            <a:r>
              <a:rPr lang="fr-LU" sz="2400" dirty="0">
                <a:solidFill>
                  <a:srgbClr val="FF0000"/>
                </a:solidFill>
              </a:rPr>
              <a:t>Dispositions diverses</a:t>
            </a:r>
            <a:endParaRPr lang="fr-FR" sz="2400" dirty="0">
              <a:solidFill>
                <a:srgbClr val="FF0000"/>
              </a:solidFill>
            </a:endParaRPr>
          </a:p>
        </p:txBody>
      </p:sp>
    </p:spTree>
    <p:extLst>
      <p:ext uri="{BB962C8B-B14F-4D97-AF65-F5344CB8AC3E}">
        <p14:creationId xmlns:p14="http://schemas.microsoft.com/office/powerpoint/2010/main" val="3964115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3514544" cy="461665"/>
          </a:xfrm>
          <a:prstGeom prst="rect">
            <a:avLst/>
          </a:prstGeom>
          <a:noFill/>
        </p:spPr>
        <p:txBody>
          <a:bodyPr wrap="square" rtlCol="0">
            <a:spAutoFit/>
          </a:bodyPr>
          <a:lstStyle/>
          <a:p>
            <a:r>
              <a:rPr lang="fr-LU" sz="2400" b="1" dirty="0">
                <a:solidFill>
                  <a:srgbClr val="FF0000"/>
                </a:solidFill>
              </a:rPr>
              <a:t>Conclusions: </a:t>
            </a:r>
            <a:endParaRPr lang="fr-FR" sz="2400" b="1" dirty="0">
              <a:solidFill>
                <a:srgbClr val="FF0000"/>
              </a:solidFill>
            </a:endParaRPr>
          </a:p>
        </p:txBody>
      </p:sp>
      <p:sp>
        <p:nvSpPr>
          <p:cNvPr id="4" name="Rectangle 3"/>
          <p:cNvSpPr/>
          <p:nvPr/>
        </p:nvSpPr>
        <p:spPr>
          <a:xfrm>
            <a:off x="35496" y="764704"/>
            <a:ext cx="9108504" cy="2431435"/>
          </a:xfrm>
          <a:prstGeom prst="rect">
            <a:avLst/>
          </a:prstGeom>
        </p:spPr>
        <p:txBody>
          <a:bodyPr wrap="square">
            <a:spAutoFit/>
          </a:bodyPr>
          <a:lstStyle/>
          <a:p>
            <a:pPr marL="285750" indent="-285750" algn="just">
              <a:buFont typeface="Arial" panose="020B0604020202020204" pitchFamily="34" charset="0"/>
              <a:buChar char="•"/>
            </a:pPr>
            <a:r>
              <a:rPr lang="fr-LU" sz="1400" dirty="0"/>
              <a:t>Il existe un cadre législatif, qui ne définit pas tout.</a:t>
            </a:r>
          </a:p>
          <a:p>
            <a:pPr marL="285750" indent="-285750" algn="just">
              <a:buFont typeface="Arial" panose="020B0604020202020204" pitchFamily="34" charset="0"/>
              <a:buChar char="•"/>
            </a:pPr>
            <a:r>
              <a:rPr lang="fr-LU" sz="1400" dirty="0"/>
              <a:t>Les responsabilités sont claires.</a:t>
            </a:r>
          </a:p>
          <a:p>
            <a:pPr marL="285750" indent="-285750" algn="just">
              <a:buFont typeface="Arial" panose="020B0604020202020204" pitchFamily="34" charset="0"/>
              <a:buChar char="•"/>
            </a:pPr>
            <a:r>
              <a:rPr lang="fr-LU" sz="1400" dirty="0"/>
              <a:t>Il définit la répartition des différentes tâches en interne.</a:t>
            </a:r>
          </a:p>
          <a:p>
            <a:pPr marL="285750" indent="-285750" algn="just">
              <a:buFont typeface="Arial" panose="020B0604020202020204" pitchFamily="34" charset="0"/>
              <a:buChar char="•"/>
            </a:pPr>
            <a:r>
              <a:rPr lang="fr-LU" sz="1400" dirty="0"/>
              <a:t>Il définit l’objectif.</a:t>
            </a:r>
          </a:p>
          <a:p>
            <a:pPr algn="just"/>
            <a:endParaRPr lang="fr-LU" sz="800" dirty="0"/>
          </a:p>
          <a:p>
            <a:pPr marL="285750" indent="-285750" algn="just">
              <a:buFont typeface="Wingdings" panose="05000000000000000000" pitchFamily="2" charset="2"/>
              <a:buChar char="Ø"/>
            </a:pPr>
            <a:r>
              <a:rPr lang="fr-LU" b="1" dirty="0"/>
              <a:t>Donc,</a:t>
            </a:r>
          </a:p>
          <a:p>
            <a:pPr algn="just"/>
            <a:endParaRPr lang="fr-LU" sz="800" dirty="0"/>
          </a:p>
          <a:p>
            <a:pPr marL="285750" indent="-285750" algn="just">
              <a:buFont typeface="Arial" panose="020B0604020202020204" pitchFamily="34" charset="0"/>
              <a:buChar char="•"/>
            </a:pPr>
            <a:r>
              <a:rPr lang="fr-LU" sz="1400" b="1" dirty="0"/>
              <a:t>Les entreprises ont l’obligation d’atteindre un résultat </a:t>
            </a:r>
            <a:r>
              <a:rPr lang="fr-LU" sz="1400" dirty="0"/>
              <a:t>au niveau sécurité et santé de ses salariés, mais il est clair que certaines libertés sont données dans le cadre de ses actions à mener, ceci toujours limiter dans le cadre législatif.</a:t>
            </a:r>
          </a:p>
          <a:p>
            <a:pPr algn="just"/>
            <a:endParaRPr lang="fr-LU" sz="800" dirty="0"/>
          </a:p>
          <a:p>
            <a:pPr algn="ctr"/>
            <a:r>
              <a:rPr lang="fr-LU" b="1" u="sng" dirty="0">
                <a:solidFill>
                  <a:schemeClr val="tx2"/>
                </a:solidFill>
              </a:rPr>
              <a:t>La responsabilité au niveau sécurité et santé ne peux pas être déléguée!!!</a:t>
            </a:r>
          </a:p>
          <a:p>
            <a:pPr algn="just"/>
            <a:endParaRPr lang="fr-LU" sz="800" dirty="0"/>
          </a:p>
        </p:txBody>
      </p:sp>
      <p:sp>
        <p:nvSpPr>
          <p:cNvPr id="5" name="Rectangle 3"/>
          <p:cNvSpPr txBox="1">
            <a:spLocks noChangeArrowheads="1"/>
          </p:cNvSpPr>
          <p:nvPr/>
        </p:nvSpPr>
        <p:spPr>
          <a:xfrm>
            <a:off x="107504" y="5443364"/>
            <a:ext cx="3204356" cy="100862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Ø"/>
            </a:pPr>
            <a:r>
              <a:rPr lang="fr-FR" altLang="fr-FR" sz="1800" b="1" dirty="0">
                <a:solidFill>
                  <a:schemeClr val="tx1"/>
                </a:solidFill>
              </a:rPr>
              <a:t>Cadre contraignant: </a:t>
            </a:r>
          </a:p>
          <a:p>
            <a:pPr marL="630238" indent="-268288" algn="l">
              <a:buFont typeface="Arial" panose="020B0604020202020204" pitchFamily="34" charset="0"/>
              <a:buChar char="•"/>
            </a:pPr>
            <a:r>
              <a:rPr lang="fr-FR" altLang="fr-FR" sz="1400" dirty="0">
                <a:solidFill>
                  <a:schemeClr val="tx1"/>
                </a:solidFill>
              </a:rPr>
              <a:t>Loi</a:t>
            </a:r>
          </a:p>
          <a:p>
            <a:pPr marL="630238" indent="-268288" algn="l">
              <a:buFont typeface="Arial" panose="020B0604020202020204" pitchFamily="34" charset="0"/>
              <a:buChar char="•"/>
            </a:pPr>
            <a:r>
              <a:rPr lang="fr-FR" altLang="fr-FR" sz="1400" dirty="0">
                <a:solidFill>
                  <a:schemeClr val="tx1"/>
                </a:solidFill>
              </a:rPr>
              <a:t>Règlement grand-ducal</a:t>
            </a:r>
          </a:p>
          <a:p>
            <a:pPr algn="l"/>
            <a:endParaRPr lang="fr-FR" altLang="fr-FR" sz="1800" dirty="0">
              <a:solidFill>
                <a:schemeClr val="tx1"/>
              </a:solidFill>
            </a:endParaRPr>
          </a:p>
        </p:txBody>
      </p:sp>
      <p:sp>
        <p:nvSpPr>
          <p:cNvPr id="6" name="Rectangle 3"/>
          <p:cNvSpPr txBox="1">
            <a:spLocks noChangeArrowheads="1"/>
          </p:cNvSpPr>
          <p:nvPr/>
        </p:nvSpPr>
        <p:spPr>
          <a:xfrm>
            <a:off x="4067944" y="5504000"/>
            <a:ext cx="4248472" cy="86409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Ø"/>
            </a:pPr>
            <a:r>
              <a:rPr lang="fr-FR" altLang="fr-FR" sz="1800" b="1" dirty="0">
                <a:solidFill>
                  <a:schemeClr val="tx1"/>
                </a:solidFill>
              </a:rPr>
              <a:t>Cadre non contraignant: </a:t>
            </a:r>
            <a:r>
              <a:rPr lang="fr-FR" altLang="fr-FR" sz="1400" dirty="0">
                <a:solidFill>
                  <a:schemeClr val="tx1"/>
                </a:solidFill>
              </a:rPr>
              <a:t>(Bonnes pratiques)</a:t>
            </a:r>
          </a:p>
          <a:p>
            <a:pPr marL="631825" indent="-285750" algn="l">
              <a:buFont typeface="Arial" panose="020B0604020202020204" pitchFamily="34" charset="0"/>
              <a:buChar char="•"/>
            </a:pPr>
            <a:r>
              <a:rPr lang="fr-FR" altLang="fr-FR" sz="1400" dirty="0">
                <a:solidFill>
                  <a:schemeClr val="tx1"/>
                </a:solidFill>
              </a:rPr>
              <a:t>Conditions types de l’ITM</a:t>
            </a:r>
          </a:p>
          <a:p>
            <a:pPr marL="631825" indent="-285750" algn="l">
              <a:buFont typeface="Arial" panose="020B0604020202020204" pitchFamily="34" charset="0"/>
              <a:buChar char="•"/>
            </a:pPr>
            <a:r>
              <a:rPr lang="fr-FR" altLang="fr-FR" sz="1400" dirty="0">
                <a:solidFill>
                  <a:schemeClr val="tx1"/>
                </a:solidFill>
              </a:rPr>
              <a:t>Recommandations de l’AAA</a:t>
            </a:r>
          </a:p>
          <a:p>
            <a:pPr algn="l"/>
            <a:endParaRPr lang="fr-FR" altLang="fr-FR" sz="1800" dirty="0">
              <a:solidFill>
                <a:schemeClr val="tx1"/>
              </a:solidFill>
            </a:endParaRPr>
          </a:p>
        </p:txBody>
      </p:sp>
      <p:sp>
        <p:nvSpPr>
          <p:cNvPr id="8" name="Rectangle 7"/>
          <p:cNvSpPr/>
          <p:nvPr/>
        </p:nvSpPr>
        <p:spPr>
          <a:xfrm>
            <a:off x="5652120" y="3233976"/>
            <a:ext cx="3383868" cy="923330"/>
          </a:xfrm>
          <a:prstGeom prst="rect">
            <a:avLst/>
          </a:prstGeom>
        </p:spPr>
        <p:txBody>
          <a:bodyPr wrap="square">
            <a:spAutoFit/>
          </a:bodyPr>
          <a:lstStyle/>
          <a:p>
            <a:pPr marL="285750" indent="-285750" algn="just">
              <a:buFont typeface="Wingdings" panose="05000000000000000000" pitchFamily="2" charset="2"/>
              <a:buChar char="Ø"/>
            </a:pPr>
            <a:r>
              <a:rPr lang="fr-LU" b="1" dirty="0"/>
              <a:t>Tout salarié est responsable:</a:t>
            </a:r>
          </a:p>
          <a:p>
            <a:pPr algn="just"/>
            <a:endParaRPr lang="fr-LU" sz="800" dirty="0"/>
          </a:p>
          <a:p>
            <a:pPr marL="285750" indent="-285750" algn="just">
              <a:buFont typeface="Arial" panose="020B0604020202020204" pitchFamily="34" charset="0"/>
              <a:buChar char="•"/>
            </a:pPr>
            <a:r>
              <a:rPr lang="fr-LU" sz="1400" dirty="0"/>
              <a:t>De sa propre sécurité et santé,</a:t>
            </a:r>
          </a:p>
          <a:p>
            <a:pPr marL="285750" indent="-285750" algn="just">
              <a:buFont typeface="Arial" panose="020B0604020202020204" pitchFamily="34" charset="0"/>
              <a:buChar char="•"/>
            </a:pPr>
            <a:r>
              <a:rPr lang="fr-LU" sz="1400" dirty="0"/>
              <a:t>Et aussi celle des autres.</a:t>
            </a:r>
            <a:endParaRPr lang="fr-FR" b="1" dirty="0">
              <a:solidFill>
                <a:schemeClr val="tx2"/>
              </a:solidFill>
            </a:endParaRPr>
          </a:p>
        </p:txBody>
      </p:sp>
      <p:sp>
        <p:nvSpPr>
          <p:cNvPr id="9" name="Rectangle 8"/>
          <p:cNvSpPr/>
          <p:nvPr/>
        </p:nvSpPr>
        <p:spPr>
          <a:xfrm>
            <a:off x="107504" y="3231377"/>
            <a:ext cx="5090628" cy="1369606"/>
          </a:xfrm>
          <a:prstGeom prst="rect">
            <a:avLst/>
          </a:prstGeom>
        </p:spPr>
        <p:txBody>
          <a:bodyPr wrap="square">
            <a:spAutoFit/>
          </a:bodyPr>
          <a:lstStyle/>
          <a:p>
            <a:pPr marL="285750" indent="-285750" algn="just">
              <a:buFont typeface="Wingdings" panose="05000000000000000000" pitchFamily="2" charset="2"/>
              <a:buChar char="Ø"/>
            </a:pPr>
            <a:r>
              <a:rPr lang="fr-LU" b="1" dirty="0"/>
              <a:t>Tout employeur doit:</a:t>
            </a:r>
          </a:p>
          <a:p>
            <a:pPr algn="just"/>
            <a:endParaRPr lang="fr-LU" sz="900" dirty="0"/>
          </a:p>
          <a:p>
            <a:pPr marL="342900" indent="-342900" algn="just">
              <a:buFont typeface="Arial" panose="020B0604020202020204" pitchFamily="34" charset="0"/>
              <a:buChar char="•"/>
            </a:pPr>
            <a:r>
              <a:rPr lang="fr-LU" sz="1400" dirty="0"/>
              <a:t>Mettre en place une organisation avec les moyens nécessaires,</a:t>
            </a:r>
          </a:p>
          <a:p>
            <a:pPr marL="342900" indent="-342900" algn="just">
              <a:buFont typeface="Arial" panose="020B0604020202020204" pitchFamily="34" charset="0"/>
              <a:buChar char="•"/>
            </a:pPr>
            <a:r>
              <a:rPr lang="fr-LU" sz="1400" dirty="0"/>
              <a:t>Analyser les risques ceci au niveau détection et évaluation,</a:t>
            </a:r>
          </a:p>
          <a:p>
            <a:pPr marL="342900" indent="-342900" algn="just">
              <a:buFont typeface="Arial" panose="020B0604020202020204" pitchFamily="34" charset="0"/>
              <a:buChar char="•"/>
            </a:pPr>
            <a:r>
              <a:rPr lang="fr-LU" sz="1400" dirty="0"/>
              <a:t>Prendre toutes les mesures pour les prévenir,</a:t>
            </a:r>
          </a:p>
          <a:p>
            <a:pPr marL="342900" indent="-342900" algn="just">
              <a:buFont typeface="Arial" panose="020B0604020202020204" pitchFamily="34" charset="0"/>
              <a:buChar char="•"/>
            </a:pPr>
            <a:r>
              <a:rPr lang="fr-LU" sz="1400" dirty="0"/>
              <a:t>Former et informer les salariés.</a:t>
            </a:r>
            <a:endParaRPr lang="fr-FR" b="1" dirty="0">
              <a:solidFill>
                <a:schemeClr val="tx2"/>
              </a:solidFill>
            </a:endParaRPr>
          </a:p>
        </p:txBody>
      </p:sp>
      <p:sp>
        <p:nvSpPr>
          <p:cNvPr id="10" name="Rectangle 9"/>
          <p:cNvSpPr/>
          <p:nvPr/>
        </p:nvSpPr>
        <p:spPr>
          <a:xfrm>
            <a:off x="5340692" y="4097533"/>
            <a:ext cx="3346108" cy="1200329"/>
          </a:xfrm>
          <a:prstGeom prst="rect">
            <a:avLst/>
          </a:prstGeom>
        </p:spPr>
        <p:txBody>
          <a:bodyPr wrap="square">
            <a:spAutoFit/>
          </a:bodyPr>
          <a:lstStyle/>
          <a:p>
            <a:pPr marL="361950" indent="-361950" algn="just"/>
            <a:r>
              <a:rPr lang="fr-LU" i="1" dirty="0">
                <a:solidFill>
                  <a:srgbClr val="FF0000"/>
                </a:solidFill>
                <a:sym typeface="Wingdings" panose="05000000000000000000" pitchFamily="2" charset="2"/>
              </a:rPr>
              <a:t> </a:t>
            </a:r>
            <a:r>
              <a:rPr lang="fr-LU" i="1" dirty="0">
                <a:solidFill>
                  <a:srgbClr val="FF0000"/>
                </a:solidFill>
              </a:rPr>
              <a:t>Ceci toujours dans le cadre des formations, informations et instructions reçues et au niveau de sa responsabilité.</a:t>
            </a:r>
            <a:endParaRPr lang="fr-FR" i="1" dirty="0">
              <a:solidFill>
                <a:srgbClr val="FF0000"/>
              </a:solidFill>
            </a:endParaRPr>
          </a:p>
        </p:txBody>
      </p:sp>
    </p:spTree>
    <p:extLst>
      <p:ext uri="{BB962C8B-B14F-4D97-AF65-F5344CB8AC3E}">
        <p14:creationId xmlns:p14="http://schemas.microsoft.com/office/powerpoint/2010/main" val="3963582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519773" y="837009"/>
            <a:ext cx="5455034" cy="69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fr-FR" sz="1350" dirty="0">
              <a:solidFill>
                <a:schemeClr val="bg2"/>
              </a:solidFill>
            </a:endParaRPr>
          </a:p>
        </p:txBody>
      </p:sp>
      <p:sp>
        <p:nvSpPr>
          <p:cNvPr id="3" name="Rectangle 2"/>
          <p:cNvSpPr>
            <a:spLocks noChangeArrowheads="1"/>
          </p:cNvSpPr>
          <p:nvPr/>
        </p:nvSpPr>
        <p:spPr bwMode="auto">
          <a:xfrm>
            <a:off x="114300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sz="1350"/>
          </a:p>
        </p:txBody>
      </p:sp>
      <p:sp>
        <p:nvSpPr>
          <p:cNvPr id="8" name="ZoneTexte 7"/>
          <p:cNvSpPr txBox="1"/>
          <p:nvPr/>
        </p:nvSpPr>
        <p:spPr>
          <a:xfrm>
            <a:off x="516386" y="2510974"/>
            <a:ext cx="5897026" cy="2651110"/>
          </a:xfrm>
          <a:prstGeom prst="rect">
            <a:avLst/>
          </a:prstGeom>
          <a:noFill/>
        </p:spPr>
        <p:txBody>
          <a:bodyPr wrap="square" rtlCol="0">
            <a:spAutoFit/>
          </a:bodyPr>
          <a:lstStyle/>
          <a:p>
            <a:pPr>
              <a:lnSpc>
                <a:spcPct val="90000"/>
              </a:lnSpc>
            </a:pPr>
            <a:endParaRPr lang="fr-FR" sz="1200"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800" b="1" spc="169" dirty="0">
              <a:solidFill>
                <a:srgbClr val="491C75"/>
              </a:solidFill>
              <a:latin typeface="Calibri" panose="020F0502020204030204" pitchFamily="34" charset="0"/>
              <a:cs typeface="Calibri" panose="020F0502020204030204" pitchFamily="34" charset="0"/>
            </a:endParaRPr>
          </a:p>
          <a:p>
            <a:pPr algn="ctr">
              <a:lnSpc>
                <a:spcPct val="90000"/>
              </a:lnSpc>
            </a:pPr>
            <a:r>
              <a:rPr lang="fr-FR" sz="2800" b="1" spc="169" dirty="0">
                <a:solidFill>
                  <a:srgbClr val="491C75"/>
                </a:solidFill>
                <a:latin typeface="Calibri" panose="020F0502020204030204" pitchFamily="34" charset="0"/>
                <a:cs typeface="Calibri" panose="020F0502020204030204" pitchFamily="34" charset="0"/>
              </a:rPr>
              <a:t>Conditionnalité sociale</a:t>
            </a:r>
          </a:p>
          <a:p>
            <a:pPr algn="ctr">
              <a:lnSpc>
                <a:spcPct val="90000"/>
              </a:lnSpc>
            </a:pPr>
            <a:endParaRPr lang="fr-FR" sz="2800" b="1" spc="169" dirty="0">
              <a:solidFill>
                <a:srgbClr val="491C75"/>
              </a:solidFill>
              <a:latin typeface="Calibri" panose="020F0502020204030204" pitchFamily="34" charset="0"/>
              <a:cs typeface="Calibri" panose="020F0502020204030204" pitchFamily="34" charset="0"/>
            </a:endParaRPr>
          </a:p>
          <a:p>
            <a:pPr algn="ctr">
              <a:lnSpc>
                <a:spcPct val="90000"/>
              </a:lnSpc>
            </a:pPr>
            <a:r>
              <a:rPr lang="fr-FR" sz="2800" b="1" spc="169" dirty="0" err="1">
                <a:solidFill>
                  <a:srgbClr val="491C75"/>
                </a:solidFill>
                <a:latin typeface="Calibri" panose="020F0502020204030204" pitchFamily="34" charset="0"/>
                <a:cs typeface="Calibri" panose="020F0502020204030204" pitchFamily="34" charset="0"/>
              </a:rPr>
              <a:t>Soziale</a:t>
            </a:r>
            <a:r>
              <a:rPr lang="fr-FR" sz="2800" b="1" spc="169" dirty="0">
                <a:solidFill>
                  <a:srgbClr val="491C75"/>
                </a:solidFill>
                <a:latin typeface="Calibri" panose="020F0502020204030204" pitchFamily="34" charset="0"/>
                <a:cs typeface="Calibri" panose="020F0502020204030204" pitchFamily="34" charset="0"/>
              </a:rPr>
              <a:t> </a:t>
            </a:r>
            <a:r>
              <a:rPr lang="fr-FR" sz="2800" b="1" spc="169" dirty="0" err="1">
                <a:solidFill>
                  <a:srgbClr val="491C75"/>
                </a:solidFill>
                <a:latin typeface="Calibri" panose="020F0502020204030204" pitchFamily="34" charset="0"/>
                <a:cs typeface="Calibri" panose="020F0502020204030204" pitchFamily="34" charset="0"/>
              </a:rPr>
              <a:t>Konditionalität</a:t>
            </a:r>
            <a:endParaRPr lang="fr-FR" sz="2400" b="1"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025"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025" spc="169" dirty="0">
              <a:solidFill>
                <a:srgbClr val="491C75"/>
              </a:solidFill>
              <a:latin typeface="Calibri" panose="020F0502020204030204" pitchFamily="34" charset="0"/>
              <a:cs typeface="Calibri" panose="020F0502020204030204" pitchFamily="34" charset="0"/>
            </a:endParaRPr>
          </a:p>
          <a:p>
            <a:pPr>
              <a:lnSpc>
                <a:spcPct val="90000"/>
              </a:lnSpc>
            </a:pPr>
            <a:endParaRPr lang="fr-LU" sz="2025" spc="169" dirty="0">
              <a:solidFill>
                <a:srgbClr val="491C7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5786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a:solidFill>
                  <a:srgbClr val="FF0000"/>
                </a:solidFill>
              </a:rPr>
              <a:t>EU - </a:t>
            </a:r>
            <a:r>
              <a:rPr lang="fr-LU" sz="2400" b="1" dirty="0" err="1">
                <a:solidFill>
                  <a:srgbClr val="FF0000"/>
                </a:solidFill>
              </a:rPr>
              <a:t>Agrarpolitik</a:t>
            </a:r>
            <a:r>
              <a:rPr lang="fr-LU" sz="2400" b="1" dirty="0">
                <a:solidFill>
                  <a:srgbClr val="FF0000"/>
                </a:solidFill>
              </a:rPr>
              <a:t>:</a:t>
            </a:r>
            <a:endParaRPr lang="fr-FR" sz="1000" dirty="0">
              <a:solidFill>
                <a:srgbClr val="FF0000"/>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27</a:t>
            </a:fld>
            <a:endParaRPr lang="fr-FR" dirty="0"/>
          </a:p>
        </p:txBody>
      </p:sp>
      <p:sp>
        <p:nvSpPr>
          <p:cNvPr id="8" name="TextBox 7">
            <a:extLst>
              <a:ext uri="{FF2B5EF4-FFF2-40B4-BE49-F238E27FC236}">
                <a16:creationId xmlns:a16="http://schemas.microsoft.com/office/drawing/2014/main" id="{76099F1F-B883-5E9A-F1CE-A6686CD3CA1A}"/>
              </a:ext>
            </a:extLst>
          </p:cNvPr>
          <p:cNvSpPr txBox="1"/>
          <p:nvPr/>
        </p:nvSpPr>
        <p:spPr>
          <a:xfrm>
            <a:off x="140161" y="889003"/>
            <a:ext cx="9093550" cy="5816977"/>
          </a:xfrm>
          <a:prstGeom prst="rect">
            <a:avLst/>
          </a:prstGeom>
          <a:noFill/>
        </p:spPr>
        <p:txBody>
          <a:bodyPr wrap="square">
            <a:spAutoFit/>
          </a:bodyPr>
          <a:lstStyle/>
          <a:p>
            <a:endParaRPr lang="de-DE" sz="1200" dirty="0"/>
          </a:p>
          <a:p>
            <a:r>
              <a:rPr lang="de-DE" sz="1200" b="1" dirty="0"/>
              <a:t>1962 – Einführung der GAP</a:t>
            </a:r>
            <a:r>
              <a:rPr lang="de-DE" sz="1200" dirty="0"/>
              <a:t>:</a:t>
            </a:r>
          </a:p>
          <a:p>
            <a:pPr marL="742950" lvl="1" indent="-285750">
              <a:buFont typeface="+mj-lt"/>
              <a:buAutoNum type="arabicPeriod"/>
            </a:pPr>
            <a:r>
              <a:rPr lang="de-DE" sz="1200" dirty="0"/>
              <a:t>Ziel: Sicherstellung der Lebensmittelversorgung in der EU durch Steigerung der Produktivität und Einkommenssicherung der Landwirte.</a:t>
            </a:r>
          </a:p>
          <a:p>
            <a:pPr marL="742950" lvl="1" indent="-285750">
              <a:buFont typeface="+mj-lt"/>
              <a:buAutoNum type="arabicPeriod"/>
            </a:pPr>
            <a:r>
              <a:rPr lang="de-DE" sz="1200" dirty="0"/>
              <a:t>Hauptinstrument: </a:t>
            </a:r>
            <a:r>
              <a:rPr lang="de-DE" sz="1200" i="1" dirty="0"/>
              <a:t>Interventionspreise</a:t>
            </a:r>
            <a:r>
              <a:rPr lang="de-DE" sz="1200" dirty="0"/>
              <a:t> und Subventionen, um Erzeugerpreise stabil und attraktiv zu halten.</a:t>
            </a:r>
          </a:p>
          <a:p>
            <a:pPr marL="742950" lvl="1" indent="-285750">
              <a:buFont typeface="+mj-lt"/>
              <a:buAutoNum type="arabicPeriod"/>
            </a:pPr>
            <a:endParaRPr lang="de-DE" sz="1200" dirty="0"/>
          </a:p>
          <a:p>
            <a:r>
              <a:rPr lang="de-DE" sz="1200" b="1" dirty="0"/>
              <a:t>1980er Jahre – Überproduktion und Reformbedarf</a:t>
            </a:r>
            <a:r>
              <a:rPr lang="de-DE" sz="1200" dirty="0"/>
              <a:t>:</a:t>
            </a:r>
          </a:p>
          <a:p>
            <a:pPr marL="742950" lvl="1" indent="-285750">
              <a:buFont typeface="+mj-lt"/>
              <a:buAutoNum type="arabicPeriod"/>
            </a:pPr>
            <a:r>
              <a:rPr lang="de-DE" sz="1200" dirty="0"/>
              <a:t>Problem: Hohe Überproduktion, auch als „Butterberge“ und „Milchseen“ bekannt.</a:t>
            </a:r>
          </a:p>
          <a:p>
            <a:pPr marL="742950" lvl="1" indent="-285750">
              <a:buFont typeface="+mj-lt"/>
              <a:buAutoNum type="arabicPeriod"/>
            </a:pPr>
            <a:r>
              <a:rPr lang="de-DE" sz="1200" dirty="0"/>
              <a:t>1984: Einführung von Milchquoten zur Begrenzung der Milchproduktion und Reduktion der Überproduktion.</a:t>
            </a:r>
          </a:p>
          <a:p>
            <a:pPr marL="742950" lvl="1" indent="-285750">
              <a:buFont typeface="+mj-lt"/>
              <a:buAutoNum type="arabicPeriod"/>
            </a:pPr>
            <a:endParaRPr lang="de-DE" sz="1200" dirty="0"/>
          </a:p>
          <a:p>
            <a:r>
              <a:rPr lang="de-DE" sz="1200" b="1" dirty="0"/>
              <a:t>1992 – </a:t>
            </a:r>
            <a:r>
              <a:rPr lang="de-DE" sz="1200" b="1" dirty="0" err="1"/>
              <a:t>MacSharry</a:t>
            </a:r>
            <a:r>
              <a:rPr lang="de-DE" sz="1200" b="1" dirty="0"/>
              <a:t>-Reform</a:t>
            </a:r>
            <a:r>
              <a:rPr lang="de-DE" sz="1200" dirty="0"/>
              <a:t>:</a:t>
            </a:r>
          </a:p>
          <a:p>
            <a:pPr marL="742950" lvl="1" indent="-285750">
              <a:buFont typeface="+mj-lt"/>
              <a:buAutoNum type="arabicPeriod"/>
            </a:pPr>
            <a:r>
              <a:rPr lang="de-DE" sz="1200" dirty="0"/>
              <a:t>Ziel: Abbau der Überproduktion und stärkere Marktanpassung.</a:t>
            </a:r>
          </a:p>
          <a:p>
            <a:pPr marL="742950" lvl="1" indent="-285750">
              <a:buFont typeface="+mj-lt"/>
              <a:buAutoNum type="arabicPeriod"/>
            </a:pPr>
            <a:r>
              <a:rPr lang="de-DE" sz="1200" dirty="0"/>
              <a:t>Einführung von </a:t>
            </a:r>
            <a:r>
              <a:rPr lang="de-DE" sz="1200" i="1" dirty="0"/>
              <a:t>Direktzahlungen</a:t>
            </a:r>
            <a:r>
              <a:rPr lang="de-DE" sz="1200" dirty="0"/>
              <a:t> an Landwirte zur Einkommenssicherung bei gleichzeitiger Senkung der garantierten Interventionspreise.</a:t>
            </a:r>
          </a:p>
          <a:p>
            <a:pPr marL="742950" lvl="1" indent="-285750">
              <a:buFont typeface="+mj-lt"/>
              <a:buAutoNum type="arabicPeriod"/>
            </a:pPr>
            <a:r>
              <a:rPr lang="de-DE" sz="1200" dirty="0"/>
              <a:t>Förderung nachhaltiger Anbaumethoden und erste Ansätze zur Berücksichtigung von Umweltaspekten.</a:t>
            </a:r>
          </a:p>
          <a:p>
            <a:pPr marL="742950" lvl="1" indent="-285750">
              <a:buFont typeface="+mj-lt"/>
              <a:buAutoNum type="arabicPeriod"/>
            </a:pPr>
            <a:endParaRPr lang="de-DE" sz="1200" dirty="0"/>
          </a:p>
          <a:p>
            <a:r>
              <a:rPr lang="de-DE" sz="1200" b="1" dirty="0"/>
              <a:t>2003 – Fischler-Reform</a:t>
            </a:r>
            <a:r>
              <a:rPr lang="de-DE" sz="1200" dirty="0"/>
              <a:t>:</a:t>
            </a:r>
          </a:p>
          <a:p>
            <a:pPr marL="742950" lvl="1" indent="-285750">
              <a:buFont typeface="+mj-lt"/>
              <a:buAutoNum type="arabicPeriod"/>
            </a:pPr>
            <a:r>
              <a:rPr lang="de-DE" sz="1200" dirty="0"/>
              <a:t>Ziel: Entkopplung von Subventionen und Produktionsmengen, Einführung des </a:t>
            </a:r>
            <a:r>
              <a:rPr lang="de-DE" sz="1200" i="1" dirty="0"/>
              <a:t>Betriebsprämienmodells</a:t>
            </a:r>
            <a:r>
              <a:rPr lang="de-DE" sz="1200" dirty="0"/>
              <a:t>.</a:t>
            </a:r>
          </a:p>
          <a:p>
            <a:pPr marL="742950" lvl="1" indent="-285750">
              <a:buFont typeface="+mj-lt"/>
              <a:buAutoNum type="arabicPeriod"/>
            </a:pPr>
            <a:r>
              <a:rPr lang="de-DE" sz="1200" dirty="0"/>
              <a:t>Umweltauflagen als Bedingungen für Zahlungen (</a:t>
            </a:r>
            <a:r>
              <a:rPr lang="de-DE" sz="1200" i="1" dirty="0"/>
              <a:t>Cross-Compliance</a:t>
            </a:r>
            <a:r>
              <a:rPr lang="de-DE" sz="1200" dirty="0"/>
              <a:t>).</a:t>
            </a:r>
          </a:p>
          <a:p>
            <a:pPr marL="742950" lvl="1" indent="-285750">
              <a:buFont typeface="+mj-lt"/>
              <a:buAutoNum type="arabicPeriod"/>
            </a:pPr>
            <a:r>
              <a:rPr lang="de-DE" sz="1200" dirty="0"/>
              <a:t>Förderung der ländlichen Entwicklung und Nachhaltigkeit durch die </a:t>
            </a:r>
            <a:r>
              <a:rPr lang="de-DE" sz="1200" i="1" dirty="0"/>
              <a:t>2. Säule</a:t>
            </a:r>
            <a:r>
              <a:rPr lang="de-DE" sz="1200" dirty="0"/>
              <a:t> der GAP.</a:t>
            </a:r>
          </a:p>
          <a:p>
            <a:pPr marL="742950" lvl="1" indent="-285750">
              <a:buFont typeface="+mj-lt"/>
              <a:buAutoNum type="arabicPeriod"/>
            </a:pPr>
            <a:endParaRPr lang="de-DE" sz="1200" dirty="0"/>
          </a:p>
          <a:p>
            <a:r>
              <a:rPr lang="de-DE" sz="1200" b="1" dirty="0"/>
              <a:t>2013 – Reform zur „Grünen Architektur“</a:t>
            </a:r>
            <a:r>
              <a:rPr lang="de-DE" sz="1200" dirty="0"/>
              <a:t>:</a:t>
            </a:r>
          </a:p>
          <a:p>
            <a:pPr marL="742950" lvl="1" indent="-285750">
              <a:buFont typeface="+mj-lt"/>
              <a:buAutoNum type="arabicPeriod"/>
            </a:pPr>
            <a:r>
              <a:rPr lang="de-DE" sz="1200" dirty="0"/>
              <a:t>Einführung von </a:t>
            </a:r>
            <a:r>
              <a:rPr lang="de-DE" sz="1200" i="1" dirty="0"/>
              <a:t>Greening</a:t>
            </a:r>
            <a:r>
              <a:rPr lang="de-DE" sz="1200" dirty="0"/>
              <a:t>-Maßnahmen zur Förderung umweltfreundlicher Praktiken.</a:t>
            </a:r>
          </a:p>
          <a:p>
            <a:pPr marL="742950" lvl="1" indent="-285750">
              <a:buFont typeface="+mj-lt"/>
              <a:buAutoNum type="arabicPeriod"/>
            </a:pPr>
            <a:r>
              <a:rPr lang="de-DE" sz="1200" dirty="0"/>
              <a:t>30 % der Direktzahlungen werden an umweltschonende Maßnahmen gebunden.</a:t>
            </a:r>
          </a:p>
          <a:p>
            <a:pPr marL="742950" lvl="1" indent="-285750">
              <a:buFont typeface="+mj-lt"/>
              <a:buAutoNum type="arabicPeriod"/>
            </a:pPr>
            <a:r>
              <a:rPr lang="de-DE" sz="1200" dirty="0"/>
              <a:t>Unterstützung kleinerer Betriebe und jüngerer Landwirte.</a:t>
            </a:r>
          </a:p>
          <a:p>
            <a:pPr marL="742950" lvl="1" indent="-285750">
              <a:buFont typeface="+mj-lt"/>
              <a:buAutoNum type="arabicPeriod"/>
            </a:pPr>
            <a:endParaRPr lang="de-DE" sz="1200" dirty="0"/>
          </a:p>
          <a:p>
            <a:r>
              <a:rPr lang="de-DE" sz="1200" b="1" dirty="0"/>
              <a:t>2023 – Reform zur sozialen und ökologischen Konditionalität</a:t>
            </a:r>
            <a:r>
              <a:rPr lang="de-DE" sz="1200" dirty="0"/>
              <a:t>:</a:t>
            </a:r>
          </a:p>
          <a:p>
            <a:pPr marL="742950" lvl="1" indent="-285750">
              <a:buFont typeface="+mj-lt"/>
              <a:buAutoNum type="arabicPeriod"/>
            </a:pPr>
            <a:r>
              <a:rPr lang="de-DE" sz="1200" dirty="0"/>
              <a:t>Stärkere Verknüpfung von Subventionen mit ökologischen und sozialen Anforderungen, Einführung der </a:t>
            </a:r>
            <a:r>
              <a:rPr lang="de-DE" sz="1200" i="1" dirty="0"/>
              <a:t>sozialen Konditionalität</a:t>
            </a:r>
            <a:r>
              <a:rPr lang="de-DE" sz="1200" dirty="0"/>
              <a:t>.</a:t>
            </a:r>
          </a:p>
          <a:p>
            <a:pPr marL="742950" lvl="1" indent="-285750">
              <a:buFont typeface="+mj-lt"/>
              <a:buAutoNum type="arabicPeriod"/>
            </a:pPr>
            <a:r>
              <a:rPr lang="de-DE" sz="1200" dirty="0"/>
              <a:t>Einführung der </a:t>
            </a:r>
            <a:r>
              <a:rPr lang="de-DE" sz="1200" i="1" dirty="0"/>
              <a:t>Eco-Schemes</a:t>
            </a:r>
            <a:r>
              <a:rPr lang="de-DE" sz="1200" dirty="0"/>
              <a:t> (Ökoregelungen) als Anreize für klimafreundliche Praktiken und mehr Flexibilität für die Mitgliedstaaten bei der Umsetzung.</a:t>
            </a:r>
          </a:p>
          <a:p>
            <a:pPr marL="742950" lvl="1" indent="-285750">
              <a:buFont typeface="+mj-lt"/>
              <a:buAutoNum type="arabicPeriod"/>
            </a:pPr>
            <a:r>
              <a:rPr lang="de-DE" sz="1200" dirty="0"/>
              <a:t>Ziel: Landwirtschaft nachhaltiger und sozialer zu gestalten, mit Fokus auf Klima-, Umwelt- und Tierschutz sowie soziale Standards.</a:t>
            </a:r>
          </a:p>
        </p:txBody>
      </p:sp>
    </p:spTree>
    <p:extLst>
      <p:ext uri="{BB962C8B-B14F-4D97-AF65-F5344CB8AC3E}">
        <p14:creationId xmlns:p14="http://schemas.microsoft.com/office/powerpoint/2010/main" val="2216738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a:solidFill>
                  <a:srgbClr val="FF0000"/>
                </a:solidFill>
              </a:rPr>
              <a:t>EU - </a:t>
            </a:r>
            <a:r>
              <a:rPr lang="fr-LU" sz="2400" b="1" dirty="0" err="1">
                <a:solidFill>
                  <a:srgbClr val="FF0000"/>
                </a:solidFill>
              </a:rPr>
              <a:t>Arbeitsschutzpolitik</a:t>
            </a:r>
            <a:r>
              <a:rPr lang="fr-LU" sz="2400" b="1" dirty="0">
                <a:solidFill>
                  <a:srgbClr val="FF0000"/>
                </a:solidFill>
              </a:rPr>
              <a:t>:</a:t>
            </a:r>
            <a:endParaRPr lang="fr-FR" sz="1000" dirty="0">
              <a:solidFill>
                <a:srgbClr val="FF0000"/>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28</a:t>
            </a:fld>
            <a:endParaRPr lang="fr-FR" dirty="0"/>
          </a:p>
        </p:txBody>
      </p:sp>
      <p:sp>
        <p:nvSpPr>
          <p:cNvPr id="4" name="TextBox 3">
            <a:extLst>
              <a:ext uri="{FF2B5EF4-FFF2-40B4-BE49-F238E27FC236}">
                <a16:creationId xmlns:a16="http://schemas.microsoft.com/office/drawing/2014/main" id="{C69E512A-8B97-7297-78BC-4C71C4F2F4D2}"/>
              </a:ext>
            </a:extLst>
          </p:cNvPr>
          <p:cNvSpPr txBox="1"/>
          <p:nvPr/>
        </p:nvSpPr>
        <p:spPr>
          <a:xfrm>
            <a:off x="44143" y="734193"/>
            <a:ext cx="9188143" cy="6186309"/>
          </a:xfrm>
          <a:prstGeom prst="rect">
            <a:avLst/>
          </a:prstGeom>
          <a:noFill/>
        </p:spPr>
        <p:txBody>
          <a:bodyPr wrap="square">
            <a:spAutoFit/>
          </a:bodyPr>
          <a:lstStyle/>
          <a:p>
            <a:r>
              <a:rPr lang="de-DE" sz="1200" b="1" dirty="0"/>
              <a:t>1986 – Einheitliche Europäische Akte</a:t>
            </a:r>
            <a:r>
              <a:rPr lang="de-DE" sz="1200" dirty="0"/>
              <a:t>:</a:t>
            </a:r>
          </a:p>
          <a:p>
            <a:pPr marL="742950" lvl="1" indent="-285750">
              <a:buFont typeface="+mj-lt"/>
              <a:buAutoNum type="arabicPeriod"/>
            </a:pPr>
            <a:r>
              <a:rPr lang="de-DE" sz="1200" dirty="0"/>
              <a:t>Einführung der ersten Rechtsgrundlage für eine gemeinsame Gesundheitspolitik in der EU.</a:t>
            </a:r>
          </a:p>
          <a:p>
            <a:pPr marL="742950" lvl="1" indent="-285750">
              <a:buFont typeface="+mj-lt"/>
              <a:buAutoNum type="arabicPeriod"/>
            </a:pPr>
            <a:r>
              <a:rPr lang="de-DE" sz="1200" dirty="0"/>
              <a:t>Stärkung der Arbeits- und Gesundheitsschutzmaßnahmen auf europäischer Ebene.</a:t>
            </a:r>
          </a:p>
          <a:p>
            <a:pPr marL="742950" lvl="1" indent="-285750">
              <a:buFont typeface="+mj-lt"/>
              <a:buAutoNum type="arabicPeriod"/>
            </a:pPr>
            <a:endParaRPr lang="de-DE" sz="1200" dirty="0"/>
          </a:p>
          <a:p>
            <a:r>
              <a:rPr lang="de-DE" sz="1200" b="1" dirty="0"/>
              <a:t>1989 – Rahmenrichtlinie Arbeitsschutz (Richtlinie 89/391/EWG)</a:t>
            </a:r>
            <a:r>
              <a:rPr lang="de-DE" sz="1200" dirty="0"/>
              <a:t>:</a:t>
            </a:r>
          </a:p>
          <a:p>
            <a:pPr marL="742950" lvl="1" indent="-285750">
              <a:buFont typeface="+mj-lt"/>
              <a:buAutoNum type="arabicPeriod"/>
            </a:pPr>
            <a:r>
              <a:rPr lang="de-DE" sz="1200" dirty="0"/>
              <a:t>Diese Richtlinie ist das Fundament für den Arbeitsschutz in der EU.</a:t>
            </a:r>
          </a:p>
          <a:p>
            <a:pPr marL="742950" lvl="1" indent="-285750">
              <a:buFont typeface="+mj-lt"/>
              <a:buAutoNum type="arabicPeriod"/>
            </a:pPr>
            <a:r>
              <a:rPr lang="de-DE" sz="1200" dirty="0"/>
              <a:t>Ziel: Verbesserung der Sicherheit und des Gesundheitsschutzes von Arbeitnehmern durch Prävention, Information und Schulungen.</a:t>
            </a:r>
          </a:p>
          <a:p>
            <a:pPr marL="742950" lvl="1" indent="-285750">
              <a:buFont typeface="+mj-lt"/>
              <a:buAutoNum type="arabicPeriod"/>
            </a:pPr>
            <a:r>
              <a:rPr lang="de-DE" sz="1200" dirty="0"/>
              <a:t>Verpflichtet Arbeitgeber zur Risikobewertung und zur Umsetzung von Maßnahmen zum Schutz der Gesundheit der Mitarbeiter.</a:t>
            </a:r>
          </a:p>
          <a:p>
            <a:pPr marL="742950" lvl="1" indent="-285750">
              <a:buFont typeface="+mj-lt"/>
              <a:buAutoNum type="arabicPeriod"/>
            </a:pPr>
            <a:r>
              <a:rPr lang="de-DE" sz="1200" dirty="0"/>
              <a:t>Erste spezifische Richtlinien für verschiedene Gefährdungen am Arbeitsplatz wie Lärm, Vibrationen, Chemikalien und Bildschirmarbeit.</a:t>
            </a:r>
          </a:p>
          <a:p>
            <a:pPr marL="742950" lvl="1" indent="-285750">
              <a:buFont typeface="+mj-lt"/>
              <a:buAutoNum type="arabicPeriod"/>
            </a:pPr>
            <a:endParaRPr lang="de-DE" sz="1200" dirty="0"/>
          </a:p>
          <a:p>
            <a:r>
              <a:rPr lang="de-DE" sz="1200" b="1" dirty="0"/>
              <a:t>1990er Jahre – Ausbau des Arbeitsschutzes</a:t>
            </a:r>
            <a:r>
              <a:rPr lang="de-DE" sz="1200" dirty="0"/>
              <a:t>:</a:t>
            </a:r>
          </a:p>
          <a:p>
            <a:pPr marL="742950" lvl="1" indent="-285750">
              <a:buFont typeface="+mj-lt"/>
              <a:buAutoNum type="arabicPeriod"/>
            </a:pPr>
            <a:r>
              <a:rPr lang="de-DE" sz="1200" dirty="0"/>
              <a:t>Einführung spezifischer Richtlinien, u.a. für den Schutz schwangerer Arbeitnehmerinnen (1992) und Maßnahmen gegen chemische Risiken (Richtlinie 98/24/EG).</a:t>
            </a:r>
          </a:p>
          <a:p>
            <a:pPr marL="742950" lvl="1" indent="-285750">
              <a:buFont typeface="+mj-lt"/>
              <a:buAutoNum type="arabicPeriod"/>
            </a:pPr>
            <a:r>
              <a:rPr lang="de-DE" sz="1200" dirty="0"/>
              <a:t>Beginn einer Politik zur Förderung sicherer Arbeitsbedingungen in kleinen und mittleren Unternehmen (KMU).</a:t>
            </a:r>
          </a:p>
          <a:p>
            <a:pPr marL="742950" lvl="1" indent="-285750">
              <a:buFont typeface="+mj-lt"/>
              <a:buAutoNum type="arabicPeriod"/>
            </a:pPr>
            <a:endParaRPr lang="de-DE" sz="1200" dirty="0"/>
          </a:p>
          <a:p>
            <a:r>
              <a:rPr lang="de-DE" sz="1200" b="1" dirty="0"/>
              <a:t>2002-2006 – Erste Strategie für Gesundheit und Sicherheit am Arbeitsplatz</a:t>
            </a:r>
            <a:r>
              <a:rPr lang="de-DE" sz="1200" dirty="0"/>
              <a:t>:</a:t>
            </a:r>
          </a:p>
          <a:p>
            <a:pPr marL="742950" lvl="1" indent="-285750">
              <a:buFont typeface="+mj-lt"/>
              <a:buAutoNum type="arabicPeriod"/>
            </a:pPr>
            <a:r>
              <a:rPr lang="de-DE" sz="1200" dirty="0"/>
              <a:t>Erste umfassende EU-Strategie mit dem Ziel, Arbeitsunfälle und berufsbedingte Krankheiten zu reduzieren.</a:t>
            </a:r>
          </a:p>
          <a:p>
            <a:pPr marL="742950" lvl="1" indent="-285750">
              <a:buFont typeface="+mj-lt"/>
              <a:buAutoNum type="arabicPeriod"/>
            </a:pPr>
            <a:r>
              <a:rPr lang="de-DE" sz="1200" dirty="0"/>
              <a:t>Förderung der Risikoprävention und Einführung eines Konzepts für eine „Sicherheitskultur“ in Unternehmen.</a:t>
            </a:r>
          </a:p>
          <a:p>
            <a:pPr marL="742950" lvl="1" indent="-285750">
              <a:buFont typeface="+mj-lt"/>
              <a:buAutoNum type="arabicPeriod"/>
            </a:pPr>
            <a:endParaRPr lang="de-DE" sz="1200" dirty="0"/>
          </a:p>
          <a:p>
            <a:r>
              <a:rPr lang="de-DE" sz="1200" b="1" dirty="0"/>
              <a:t>2007-2012 – EU-Strategie zur Senkung von Arbeitsunfällen</a:t>
            </a:r>
            <a:r>
              <a:rPr lang="de-DE" sz="1200" dirty="0"/>
              <a:t>:</a:t>
            </a:r>
          </a:p>
          <a:p>
            <a:pPr marL="742950" lvl="1" indent="-285750">
              <a:buFont typeface="+mj-lt"/>
              <a:buAutoNum type="arabicPeriod"/>
            </a:pPr>
            <a:r>
              <a:rPr lang="de-DE" sz="1200" dirty="0"/>
              <a:t>Ziel: Reduzierung der Arbeitsunfälle um 25 % in der EU.</a:t>
            </a:r>
          </a:p>
          <a:p>
            <a:pPr marL="742950" lvl="1" indent="-285750">
              <a:buFont typeface="+mj-lt"/>
              <a:buAutoNum type="arabicPeriod"/>
            </a:pPr>
            <a:r>
              <a:rPr lang="de-DE" sz="1200" dirty="0"/>
              <a:t>Fokus auf besseres Risikomanagement, stärkere Kontrolle und Schulungen.</a:t>
            </a:r>
          </a:p>
          <a:p>
            <a:pPr marL="742950" lvl="1" indent="-285750">
              <a:buFont typeface="+mj-lt"/>
              <a:buAutoNum type="arabicPeriod"/>
            </a:pPr>
            <a:r>
              <a:rPr lang="de-DE" sz="1200" dirty="0"/>
              <a:t>Förderung der Zusammenarbeit zwischen Mitgliedstaaten, Unternehmen und Arbeitnehmern.</a:t>
            </a:r>
          </a:p>
          <a:p>
            <a:pPr marL="742950" lvl="1" indent="-285750">
              <a:buFont typeface="+mj-lt"/>
              <a:buAutoNum type="arabicPeriod"/>
            </a:pPr>
            <a:endParaRPr lang="de-DE" sz="1200" dirty="0"/>
          </a:p>
          <a:p>
            <a:r>
              <a:rPr lang="de-DE" sz="1200" b="1" dirty="0"/>
              <a:t>2014-2020 – Strategie „Sicherere und gesündere Arbeitsplätze für alle Altersgruppen“</a:t>
            </a:r>
            <a:r>
              <a:rPr lang="de-DE" sz="1200" dirty="0"/>
              <a:t>:</a:t>
            </a:r>
          </a:p>
          <a:p>
            <a:pPr marL="742950" lvl="1" indent="-285750">
              <a:buFont typeface="+mj-lt"/>
              <a:buAutoNum type="arabicPeriod"/>
            </a:pPr>
            <a:r>
              <a:rPr lang="de-DE" sz="1200" dirty="0"/>
              <a:t>Maßnahmen zur Verlängerung der Arbeitsfähigkeit und Bekämpfung arbeitsbedingter Erkrankungen.</a:t>
            </a:r>
          </a:p>
          <a:p>
            <a:pPr marL="742950" lvl="1" indent="-285750">
              <a:buFont typeface="+mj-lt"/>
              <a:buAutoNum type="arabicPeriod"/>
            </a:pPr>
            <a:r>
              <a:rPr lang="de-DE" sz="1200" dirty="0"/>
              <a:t>Förderung der Prävention arbeitsbedingter Gesundheitsrisiken, insbesondere im Hinblick auf die alternde Erwerbsbevölkerung.</a:t>
            </a:r>
          </a:p>
          <a:p>
            <a:pPr marL="742950" lvl="1" indent="-285750">
              <a:buFont typeface="+mj-lt"/>
              <a:buAutoNum type="arabicPeriod"/>
            </a:pPr>
            <a:endParaRPr lang="de-DE" sz="1200" dirty="0"/>
          </a:p>
          <a:p>
            <a:r>
              <a:rPr lang="de-DE" sz="1200" b="1" dirty="0"/>
              <a:t>2021-2027 – Rahmenstrategie „Null“  Arbeitsunfälle und berufsbedingte Krankheiten</a:t>
            </a:r>
            <a:r>
              <a:rPr lang="de-DE" sz="1200" dirty="0"/>
              <a:t>:</a:t>
            </a:r>
          </a:p>
          <a:p>
            <a:pPr marL="742950" lvl="1" indent="-285750">
              <a:buFont typeface="+mj-lt"/>
              <a:buAutoNum type="arabicPeriod"/>
            </a:pPr>
            <a:r>
              <a:rPr lang="de-DE" sz="1200" dirty="0"/>
              <a:t>Langfristiges Ziel: Reduktion der Arbeitsunfälle und Gesundheitsrisiken auf null.</a:t>
            </a:r>
          </a:p>
          <a:p>
            <a:pPr marL="742950" lvl="1" indent="-285750">
              <a:buFont typeface="+mj-lt"/>
              <a:buAutoNum type="arabicPeriod"/>
            </a:pPr>
            <a:r>
              <a:rPr lang="de-DE" sz="1200" dirty="0"/>
              <a:t>Schwerpunkt auf neue Risiken, wie Digitalisierung, psychische Gesundheit und Arbeitsschutz in der Pandemie.</a:t>
            </a:r>
          </a:p>
          <a:p>
            <a:pPr marL="742950" lvl="1" indent="-285750">
              <a:buFont typeface="+mj-lt"/>
              <a:buAutoNum type="arabicPeriod"/>
            </a:pPr>
            <a:r>
              <a:rPr lang="de-DE" sz="1200" dirty="0"/>
              <a:t>Förderung der Zusammenarbeit und des Austauschs von Best Practices unter den Mitgliedstaaten.</a:t>
            </a:r>
          </a:p>
        </p:txBody>
      </p:sp>
    </p:spTree>
    <p:extLst>
      <p:ext uri="{BB962C8B-B14F-4D97-AF65-F5344CB8AC3E}">
        <p14:creationId xmlns:p14="http://schemas.microsoft.com/office/powerpoint/2010/main" val="385734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a:solidFill>
                  <a:srgbClr val="FF0000"/>
                </a:solidFill>
              </a:rPr>
              <a:t>Historie:</a:t>
            </a:r>
            <a:endParaRPr lang="fr-FR" sz="1000" dirty="0">
              <a:solidFill>
                <a:srgbClr val="FF0000"/>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29</a:t>
            </a:fld>
            <a:endParaRPr lang="fr-FR" dirty="0"/>
          </a:p>
        </p:txBody>
      </p:sp>
      <p:sp>
        <p:nvSpPr>
          <p:cNvPr id="2" name="Rectangle 1">
            <a:extLst>
              <a:ext uri="{FF2B5EF4-FFF2-40B4-BE49-F238E27FC236}">
                <a16:creationId xmlns:a16="http://schemas.microsoft.com/office/drawing/2014/main" id="{6EB15FC1-71E5-5AC5-DE38-63A644933F42}"/>
              </a:ext>
            </a:extLst>
          </p:cNvPr>
          <p:cNvSpPr/>
          <p:nvPr/>
        </p:nvSpPr>
        <p:spPr>
          <a:xfrm>
            <a:off x="356715" y="921869"/>
            <a:ext cx="2825181" cy="7945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EU - </a:t>
            </a:r>
            <a:r>
              <a:rPr lang="en-US" b="1" dirty="0" err="1"/>
              <a:t>Agrarpolitik</a:t>
            </a:r>
            <a:endParaRPr lang="en-US" b="1" dirty="0"/>
          </a:p>
        </p:txBody>
      </p:sp>
      <p:sp>
        <p:nvSpPr>
          <p:cNvPr id="4" name="Rectangle 3">
            <a:extLst>
              <a:ext uri="{FF2B5EF4-FFF2-40B4-BE49-F238E27FC236}">
                <a16:creationId xmlns:a16="http://schemas.microsoft.com/office/drawing/2014/main" id="{520D21A1-4131-F807-2686-7898114D31B4}"/>
              </a:ext>
            </a:extLst>
          </p:cNvPr>
          <p:cNvSpPr/>
          <p:nvPr/>
        </p:nvSpPr>
        <p:spPr>
          <a:xfrm>
            <a:off x="4947525" y="921869"/>
            <a:ext cx="2825181" cy="7945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EU - </a:t>
            </a:r>
            <a:r>
              <a:rPr lang="en-US" b="1" dirty="0" err="1"/>
              <a:t>Arbeitsschutzpolitik</a:t>
            </a:r>
            <a:endParaRPr lang="en-US" b="1" dirty="0"/>
          </a:p>
        </p:txBody>
      </p:sp>
      <p:sp>
        <p:nvSpPr>
          <p:cNvPr id="5" name="Arrow: Down 4">
            <a:extLst>
              <a:ext uri="{FF2B5EF4-FFF2-40B4-BE49-F238E27FC236}">
                <a16:creationId xmlns:a16="http://schemas.microsoft.com/office/drawing/2014/main" id="{BF6979AB-C0A6-12F2-EAD4-A931E502EAF0}"/>
              </a:ext>
            </a:extLst>
          </p:cNvPr>
          <p:cNvSpPr/>
          <p:nvPr/>
        </p:nvSpPr>
        <p:spPr>
          <a:xfrm>
            <a:off x="3708747" y="1241908"/>
            <a:ext cx="289560" cy="4154983"/>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6099F1F-B883-5E9A-F1CE-A6686CD3CA1A}"/>
              </a:ext>
            </a:extLst>
          </p:cNvPr>
          <p:cNvSpPr txBox="1"/>
          <p:nvPr/>
        </p:nvSpPr>
        <p:spPr>
          <a:xfrm>
            <a:off x="0" y="2015727"/>
            <a:ext cx="4059773" cy="4154984"/>
          </a:xfrm>
          <a:prstGeom prst="rect">
            <a:avLst/>
          </a:prstGeom>
          <a:noFill/>
        </p:spPr>
        <p:txBody>
          <a:bodyPr wrap="square">
            <a:spAutoFit/>
          </a:bodyPr>
          <a:lstStyle/>
          <a:p>
            <a:r>
              <a:rPr lang="de-DE" sz="1200" b="1" dirty="0"/>
              <a:t>1962 – Einführung der GAP </a:t>
            </a:r>
            <a:r>
              <a:rPr lang="de-DE" sz="1000" dirty="0"/>
              <a:t>(gemeinsame Agrarpolitik)</a:t>
            </a:r>
          </a:p>
          <a:p>
            <a:endParaRPr lang="de-DE" sz="1200" dirty="0"/>
          </a:p>
          <a:p>
            <a:pPr>
              <a:buFont typeface="+mj-lt"/>
              <a:buAutoNum type="arabicPeriod"/>
            </a:pPr>
            <a:endParaRPr lang="de-DE" sz="1200" dirty="0"/>
          </a:p>
          <a:p>
            <a:r>
              <a:rPr lang="de-DE" sz="1200" b="1" dirty="0"/>
              <a:t>1980er Jahre – Überproduktion und Reformbedarf</a:t>
            </a:r>
            <a:endParaRPr lang="de-DE" sz="1200" dirty="0"/>
          </a:p>
          <a:p>
            <a:pPr>
              <a:buFont typeface="+mj-lt"/>
              <a:buAutoNum type="arabicPeriod"/>
            </a:pPr>
            <a:endParaRPr lang="de-DE" sz="1200" dirty="0"/>
          </a:p>
          <a:p>
            <a:endParaRPr lang="de-DE" sz="1200" b="1" dirty="0"/>
          </a:p>
          <a:p>
            <a:endParaRPr lang="de-DE" sz="1200" b="1" dirty="0"/>
          </a:p>
          <a:p>
            <a:endParaRPr lang="de-DE" sz="1200" b="1" dirty="0"/>
          </a:p>
          <a:p>
            <a:r>
              <a:rPr lang="de-DE" sz="1200" b="1" dirty="0"/>
              <a:t>1992 – </a:t>
            </a:r>
            <a:r>
              <a:rPr lang="de-DE" sz="1200" b="1" dirty="0" err="1"/>
              <a:t>MacSharry</a:t>
            </a:r>
            <a:r>
              <a:rPr lang="de-DE" sz="1200" b="1" dirty="0"/>
              <a:t>-Reform: </a:t>
            </a:r>
            <a:r>
              <a:rPr lang="de-DE" sz="1200" dirty="0"/>
              <a:t>Abbau Überproduktion</a:t>
            </a:r>
          </a:p>
          <a:p>
            <a:endParaRPr lang="de-DE" sz="1200" dirty="0"/>
          </a:p>
          <a:p>
            <a:pPr>
              <a:buFont typeface="+mj-lt"/>
              <a:buAutoNum type="arabicPeriod"/>
            </a:pPr>
            <a:endParaRPr lang="de-DE" sz="1200" dirty="0"/>
          </a:p>
          <a:p>
            <a:r>
              <a:rPr lang="de-DE" sz="1200" b="1" dirty="0"/>
              <a:t>2003 – Fischler-Reform: </a:t>
            </a:r>
            <a:r>
              <a:rPr lang="de-DE" sz="1200" dirty="0"/>
              <a:t>Cross Compliance</a:t>
            </a:r>
          </a:p>
          <a:p>
            <a:pPr>
              <a:buFont typeface="+mj-lt"/>
              <a:buAutoNum type="arabicPeriod"/>
            </a:pPr>
            <a:endParaRPr lang="de-DE" sz="1200" dirty="0"/>
          </a:p>
          <a:p>
            <a:r>
              <a:rPr lang="de-DE" sz="1200" b="1" dirty="0"/>
              <a:t>2013 – Reform zur „Grünen Architektur“</a:t>
            </a:r>
            <a:endParaRPr lang="de-DE" sz="1200" dirty="0"/>
          </a:p>
          <a:p>
            <a:pPr>
              <a:buFont typeface="+mj-lt"/>
              <a:buAutoNum type="arabicPeriod"/>
            </a:pPr>
            <a:endParaRPr lang="de-DE" sz="1200" dirty="0"/>
          </a:p>
          <a:p>
            <a:endParaRPr lang="de-DE" sz="1200" b="1" dirty="0"/>
          </a:p>
          <a:p>
            <a:endParaRPr lang="de-DE" sz="1200" b="1" dirty="0"/>
          </a:p>
          <a:p>
            <a:endParaRPr lang="de-DE" sz="1200" b="1" dirty="0"/>
          </a:p>
          <a:p>
            <a:endParaRPr lang="de-DE" sz="1200" b="1" dirty="0"/>
          </a:p>
          <a:p>
            <a:r>
              <a:rPr lang="de-DE" sz="1200" b="1" dirty="0"/>
              <a:t>2023 – Reform zur sozialen und </a:t>
            </a:r>
          </a:p>
          <a:p>
            <a:r>
              <a:rPr lang="de-DE" sz="1200" b="1" dirty="0"/>
              <a:t>             ökologischen Konditionalität</a:t>
            </a:r>
            <a:endParaRPr lang="de-DE" sz="1200" dirty="0"/>
          </a:p>
          <a:p>
            <a:pPr>
              <a:buFont typeface="+mj-lt"/>
              <a:buAutoNum type="arabicPeriod"/>
            </a:pPr>
            <a:endParaRPr lang="de-DE" sz="1200" dirty="0"/>
          </a:p>
        </p:txBody>
      </p:sp>
      <p:sp>
        <p:nvSpPr>
          <p:cNvPr id="6" name="TextBox 5">
            <a:extLst>
              <a:ext uri="{FF2B5EF4-FFF2-40B4-BE49-F238E27FC236}">
                <a16:creationId xmlns:a16="http://schemas.microsoft.com/office/drawing/2014/main" id="{6BEBC8A0-AA72-75B2-0C91-DC673F0F7BB7}"/>
              </a:ext>
            </a:extLst>
          </p:cNvPr>
          <p:cNvSpPr txBox="1"/>
          <p:nvPr/>
        </p:nvSpPr>
        <p:spPr>
          <a:xfrm>
            <a:off x="4226400" y="2038587"/>
            <a:ext cx="9188143" cy="3970318"/>
          </a:xfrm>
          <a:prstGeom prst="rect">
            <a:avLst/>
          </a:prstGeom>
          <a:noFill/>
        </p:spPr>
        <p:txBody>
          <a:bodyPr wrap="square">
            <a:spAutoFit/>
          </a:bodyPr>
          <a:lstStyle/>
          <a:p>
            <a:endParaRPr lang="de-DE" sz="1200" b="1" dirty="0"/>
          </a:p>
          <a:p>
            <a:endParaRPr lang="de-DE" sz="1200" b="1" dirty="0"/>
          </a:p>
          <a:p>
            <a:endParaRPr lang="de-DE" sz="1200" b="1" dirty="0"/>
          </a:p>
          <a:p>
            <a:r>
              <a:rPr lang="de-DE" sz="1200" b="1" dirty="0"/>
              <a:t>1986 – Einheitliche Europäische Akte</a:t>
            </a:r>
            <a:endParaRPr lang="de-DE" sz="1200" dirty="0"/>
          </a:p>
          <a:p>
            <a:pPr marL="742950" lvl="1" indent="-285750">
              <a:buFont typeface="+mj-lt"/>
              <a:buAutoNum type="arabicPeriod"/>
            </a:pPr>
            <a:endParaRPr lang="de-DE" sz="1200" dirty="0"/>
          </a:p>
          <a:p>
            <a:r>
              <a:rPr lang="de-DE" sz="1200" b="1" dirty="0"/>
              <a:t>1989 – Rahmenrichtlinie Arbeitsschutz (Richtlinie 89/391/EWG)</a:t>
            </a:r>
            <a:endParaRPr lang="de-DE" sz="1200" dirty="0"/>
          </a:p>
          <a:p>
            <a:endParaRPr lang="de-DE" sz="1200" dirty="0"/>
          </a:p>
          <a:p>
            <a:pPr marL="742950" lvl="1" indent="-285750">
              <a:buFont typeface="+mj-lt"/>
              <a:buAutoNum type="arabicPeriod"/>
            </a:pPr>
            <a:endParaRPr lang="de-DE" sz="1200" dirty="0"/>
          </a:p>
          <a:p>
            <a:r>
              <a:rPr lang="de-DE" sz="1200" b="1" dirty="0"/>
              <a:t>1990er Jahre – Ausbau des Arbeitsschutzes</a:t>
            </a:r>
            <a:endParaRPr lang="de-DE" sz="1200" dirty="0"/>
          </a:p>
          <a:p>
            <a:pPr marL="742950" lvl="1" indent="-285750">
              <a:buFont typeface="+mj-lt"/>
              <a:buAutoNum type="arabicPeriod"/>
            </a:pPr>
            <a:endParaRPr lang="de-DE" sz="1200" dirty="0"/>
          </a:p>
          <a:p>
            <a:endParaRPr lang="de-DE" sz="1200" b="1" dirty="0"/>
          </a:p>
          <a:p>
            <a:r>
              <a:rPr lang="de-DE" sz="1200" b="1" dirty="0"/>
              <a:t>2002 – Erste Strategie für Gesundheit und Sicherheit am Arbeitsplatz</a:t>
            </a:r>
            <a:endParaRPr lang="de-DE" sz="1200" dirty="0"/>
          </a:p>
          <a:p>
            <a:pPr marL="742950" lvl="1" indent="-285750">
              <a:buFont typeface="+mj-lt"/>
              <a:buAutoNum type="arabicPeriod"/>
            </a:pPr>
            <a:endParaRPr lang="de-DE" sz="1200" dirty="0"/>
          </a:p>
          <a:p>
            <a:r>
              <a:rPr lang="de-DE" sz="1200" b="1" dirty="0"/>
              <a:t>2007 – EU-Strategie zur Senkung von Arbeitsunfällen</a:t>
            </a:r>
            <a:endParaRPr lang="de-DE" sz="1200" dirty="0"/>
          </a:p>
          <a:p>
            <a:pPr marL="742950" lvl="1" indent="-285750">
              <a:buFont typeface="+mj-lt"/>
              <a:buAutoNum type="arabicPeriod"/>
            </a:pPr>
            <a:endParaRPr lang="de-DE" sz="1200" dirty="0"/>
          </a:p>
          <a:p>
            <a:r>
              <a:rPr lang="de-DE" sz="1200" b="1" dirty="0"/>
              <a:t>2014 – Strategie „Sicherere und gesündere Arbeitsplätze </a:t>
            </a:r>
          </a:p>
          <a:p>
            <a:r>
              <a:rPr lang="de-DE" sz="1200" b="1" dirty="0"/>
              <a:t>            für alle Altersgruppen“</a:t>
            </a:r>
            <a:endParaRPr lang="de-DE" sz="1200" dirty="0"/>
          </a:p>
          <a:p>
            <a:endParaRPr lang="de-DE" sz="1200" dirty="0"/>
          </a:p>
          <a:p>
            <a:pPr marL="742950" lvl="1" indent="-285750">
              <a:buFont typeface="+mj-lt"/>
              <a:buAutoNum type="arabicPeriod"/>
            </a:pPr>
            <a:endParaRPr lang="de-DE" sz="1200" dirty="0"/>
          </a:p>
          <a:p>
            <a:r>
              <a:rPr lang="de-DE" sz="1200" b="1" dirty="0"/>
              <a:t>2021-2027 – Rahmenstrategie „Null“  Arbeitsunfälle und </a:t>
            </a:r>
          </a:p>
          <a:p>
            <a:r>
              <a:rPr lang="de-DE" sz="1200" b="1" dirty="0"/>
              <a:t>                       berufsbedingte Krankheiten</a:t>
            </a:r>
            <a:endParaRPr lang="de-DE" sz="1200" dirty="0"/>
          </a:p>
        </p:txBody>
      </p:sp>
      <p:sp>
        <p:nvSpPr>
          <p:cNvPr id="7" name="Arrow: Curved Up 6">
            <a:extLst>
              <a:ext uri="{FF2B5EF4-FFF2-40B4-BE49-F238E27FC236}">
                <a16:creationId xmlns:a16="http://schemas.microsoft.com/office/drawing/2014/main" id="{8FC667E3-1E35-B835-61B4-FCFE208430E8}"/>
              </a:ext>
            </a:extLst>
          </p:cNvPr>
          <p:cNvSpPr/>
          <p:nvPr/>
        </p:nvSpPr>
        <p:spPr>
          <a:xfrm>
            <a:off x="2702062" y="5936131"/>
            <a:ext cx="2013369" cy="696245"/>
          </a:xfrm>
          <a:prstGeom prst="curved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469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37044" y="1309591"/>
            <a:ext cx="8705460" cy="4352730"/>
          </a:xfrm>
          <a:prstGeom prst="rect">
            <a:avLst/>
          </a:prstGeom>
        </p:spPr>
      </p:pic>
      <p:sp>
        <p:nvSpPr>
          <p:cNvPr id="4" name="Title 1"/>
          <p:cNvSpPr txBox="1">
            <a:spLocks/>
          </p:cNvSpPr>
          <p:nvPr/>
        </p:nvSpPr>
        <p:spPr>
          <a:xfrm>
            <a:off x="1210348" y="136416"/>
            <a:ext cx="6091376" cy="87724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000" kern="1200">
                <a:solidFill>
                  <a:srgbClr val="C00000"/>
                </a:solidFill>
                <a:latin typeface="Calibri" panose="020F0502020204030204" pitchFamily="34" charset="0"/>
                <a:ea typeface="+mj-ea"/>
                <a:cs typeface="+mj-cs"/>
              </a:defRPr>
            </a:lvl1pPr>
          </a:lstStyle>
          <a:p>
            <a:pPr marL="449263" indent="-449263">
              <a:tabLst>
                <a:tab pos="449263" algn="l"/>
              </a:tabLst>
              <a:defRPr/>
            </a:pPr>
            <a:r>
              <a:rPr lang="fr-FR" sz="2800" b="1" dirty="0" err="1">
                <a:solidFill>
                  <a:srgbClr val="FF0000"/>
                </a:solidFill>
                <a:cs typeface="Calibri" panose="020F0502020204030204" pitchFamily="34" charset="0"/>
              </a:rPr>
              <a:t>Arbeitssicherheit</a:t>
            </a:r>
            <a:r>
              <a:rPr lang="fr-FR" sz="2800" b="1" dirty="0">
                <a:solidFill>
                  <a:srgbClr val="FF0000"/>
                </a:solidFill>
                <a:cs typeface="Calibri" panose="020F0502020204030204" pitchFamily="34" charset="0"/>
              </a:rPr>
              <a:t> </a:t>
            </a:r>
            <a:r>
              <a:rPr lang="fr-FR" sz="2800" b="1" dirty="0" err="1">
                <a:solidFill>
                  <a:srgbClr val="FF0000"/>
                </a:solidFill>
                <a:cs typeface="Calibri" panose="020F0502020204030204" pitchFamily="34" charset="0"/>
              </a:rPr>
              <a:t>und</a:t>
            </a:r>
            <a:r>
              <a:rPr lang="fr-FR" sz="2800" b="1" dirty="0">
                <a:solidFill>
                  <a:srgbClr val="FF0000"/>
                </a:solidFill>
                <a:cs typeface="Calibri" panose="020F0502020204030204" pitchFamily="34" charset="0"/>
              </a:rPr>
              <a:t> </a:t>
            </a:r>
            <a:r>
              <a:rPr lang="fr-FR" sz="2800" b="1" dirty="0" err="1">
                <a:solidFill>
                  <a:srgbClr val="FF0000"/>
                </a:solidFill>
                <a:cs typeface="Calibri" panose="020F0502020204030204" pitchFamily="34" charset="0"/>
              </a:rPr>
              <a:t>Gesundheit</a:t>
            </a:r>
            <a:endParaRPr lang="fr-FR" sz="2800" b="1" dirty="0">
              <a:solidFill>
                <a:srgbClr val="FF0000"/>
              </a:solidFill>
              <a:cs typeface="Calibri" panose="020F0502020204030204" pitchFamily="34" charset="0"/>
            </a:endParaRPr>
          </a:p>
        </p:txBody>
      </p:sp>
      <p:sp>
        <p:nvSpPr>
          <p:cNvPr id="6" name="Rectangle 2">
            <a:extLst>
              <a:ext uri="{FF2B5EF4-FFF2-40B4-BE49-F238E27FC236}">
                <a16:creationId xmlns:a16="http://schemas.microsoft.com/office/drawing/2014/main" id="{0031D510-1B38-8244-4B9D-AE38BF94A5D6}"/>
              </a:ext>
            </a:extLst>
          </p:cNvPr>
          <p:cNvSpPr>
            <a:spLocks noChangeArrowheads="1"/>
          </p:cNvSpPr>
          <p:nvPr/>
        </p:nvSpPr>
        <p:spPr bwMode="auto">
          <a:xfrm>
            <a:off x="409903" y="1760127"/>
            <a:ext cx="608549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2800" b="1" i="0" u="none" strike="noStrike" cap="none" normalizeH="0" baseline="0" dirty="0">
                <a:ln>
                  <a:noFill/>
                </a:ln>
                <a:solidFill>
                  <a:schemeClr val="bg1"/>
                </a:solidFill>
                <a:effectLst/>
                <a:latin typeface="+mj-lt"/>
              </a:rPr>
              <a:t>Ist einer der größten Bereiche, in denen die EU den größten Einfluss hatte – mit einem </a:t>
            </a:r>
            <a:r>
              <a:rPr kumimoji="0" lang="de-DE" altLang="en-US" sz="2800" b="1" i="0" u="none" strike="noStrike" cap="none" normalizeH="0" baseline="0" dirty="0">
                <a:ln>
                  <a:noFill/>
                </a:ln>
                <a:solidFill>
                  <a:srgbClr val="FF0000"/>
                </a:solidFill>
                <a:effectLst/>
                <a:latin typeface="+mj-lt"/>
              </a:rPr>
              <a:t>starken Rahmen</a:t>
            </a:r>
            <a:r>
              <a:rPr kumimoji="0" lang="de-DE" altLang="en-US" sz="2800" b="1" i="0" u="none" strike="noStrike" cap="none" normalizeH="0" baseline="0" dirty="0">
                <a:ln>
                  <a:noFill/>
                </a:ln>
                <a:solidFill>
                  <a:schemeClr val="bg1"/>
                </a:solidFill>
                <a:effectLst/>
                <a:latin typeface="+mj-lt"/>
              </a:rPr>
              <a:t>, der die </a:t>
            </a:r>
            <a:r>
              <a:rPr kumimoji="0" lang="de-DE" altLang="en-US" sz="2800" b="1" i="0" u="none" strike="noStrike" cap="none" normalizeH="0" baseline="0" dirty="0">
                <a:ln>
                  <a:noFill/>
                </a:ln>
                <a:solidFill>
                  <a:srgbClr val="FF0000"/>
                </a:solidFill>
                <a:effectLst/>
                <a:latin typeface="+mj-lt"/>
              </a:rPr>
              <a:t>maximale</a:t>
            </a:r>
            <a:r>
              <a:rPr kumimoji="0" lang="de-DE" altLang="en-US" sz="2800" b="1" i="0" u="none" strike="noStrike" cap="none" normalizeH="0" baseline="0" dirty="0">
                <a:ln>
                  <a:noFill/>
                </a:ln>
                <a:solidFill>
                  <a:schemeClr val="bg1"/>
                </a:solidFill>
                <a:effectLst/>
                <a:latin typeface="+mj-lt"/>
              </a:rPr>
              <a:t> Anzahl an </a:t>
            </a:r>
            <a:r>
              <a:rPr kumimoji="0" lang="de-DE" altLang="en-US" sz="2800" b="1" i="0" u="none" strike="noStrike" cap="none" normalizeH="0" baseline="0" dirty="0">
                <a:ln>
                  <a:noFill/>
                </a:ln>
                <a:solidFill>
                  <a:srgbClr val="FF0000"/>
                </a:solidFill>
                <a:effectLst/>
                <a:latin typeface="+mj-lt"/>
              </a:rPr>
              <a:t>Risiken </a:t>
            </a:r>
            <a:r>
              <a:rPr kumimoji="0" lang="de-DE" altLang="en-US" sz="2800" b="1" i="0" u="none" strike="noStrike" cap="none" normalizeH="0" baseline="0" dirty="0">
                <a:ln>
                  <a:noFill/>
                </a:ln>
                <a:solidFill>
                  <a:schemeClr val="bg1"/>
                </a:solidFill>
                <a:effectLst/>
                <a:latin typeface="+mj-lt"/>
              </a:rPr>
              <a:t>mit der </a:t>
            </a:r>
            <a:r>
              <a:rPr kumimoji="0" lang="de-DE" altLang="en-US" sz="2800" b="1" i="0" u="none" strike="noStrike" cap="none" normalizeH="0" baseline="0" dirty="0">
                <a:ln>
                  <a:noFill/>
                </a:ln>
                <a:solidFill>
                  <a:srgbClr val="FF0000"/>
                </a:solidFill>
                <a:effectLst/>
                <a:latin typeface="+mj-lt"/>
              </a:rPr>
              <a:t>minimalen </a:t>
            </a:r>
            <a:r>
              <a:rPr kumimoji="0" lang="de-DE" altLang="en-US" sz="2800" b="1" i="0" u="none" strike="noStrike" cap="none" normalizeH="0" baseline="0" dirty="0">
                <a:ln>
                  <a:noFill/>
                </a:ln>
                <a:solidFill>
                  <a:schemeClr val="bg1"/>
                </a:solidFill>
                <a:effectLst/>
                <a:latin typeface="+mj-lt"/>
              </a:rPr>
              <a:t>Anzahl an </a:t>
            </a:r>
            <a:r>
              <a:rPr kumimoji="0" lang="de-DE" altLang="en-US" sz="2800" b="1" i="0" u="none" strike="noStrike" cap="none" normalizeH="0" baseline="0" dirty="0">
                <a:ln>
                  <a:noFill/>
                </a:ln>
                <a:solidFill>
                  <a:srgbClr val="FF0000"/>
                </a:solidFill>
                <a:effectLst/>
                <a:latin typeface="+mj-lt"/>
              </a:rPr>
              <a:t>Vorschriften </a:t>
            </a:r>
            <a:r>
              <a:rPr kumimoji="0" lang="de-DE" altLang="en-US" sz="2800" b="1" i="0" u="none" strike="noStrike" cap="none" normalizeH="0" baseline="0" dirty="0">
                <a:ln>
                  <a:noFill/>
                </a:ln>
                <a:solidFill>
                  <a:schemeClr val="bg1"/>
                </a:solidFill>
                <a:effectLst/>
                <a:latin typeface="+mj-lt"/>
              </a:rPr>
              <a:t>abdeckt </a:t>
            </a:r>
          </a:p>
        </p:txBody>
      </p:sp>
    </p:spTree>
    <p:extLst>
      <p:ext uri="{BB962C8B-B14F-4D97-AF65-F5344CB8AC3E}">
        <p14:creationId xmlns:p14="http://schemas.microsoft.com/office/powerpoint/2010/main" val="2491441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err="1">
                <a:solidFill>
                  <a:srgbClr val="FF0000"/>
                </a:solidFill>
              </a:rPr>
              <a:t>Ziel</a:t>
            </a:r>
            <a:r>
              <a:rPr lang="fr-LU" sz="2400" b="1" dirty="0">
                <a:solidFill>
                  <a:srgbClr val="FF0000"/>
                </a:solidFill>
              </a:rPr>
              <a:t>:</a:t>
            </a:r>
            <a:endParaRPr lang="fr-FR" sz="1000" dirty="0">
              <a:solidFill>
                <a:srgbClr val="FF0000"/>
              </a:solidFill>
            </a:endParaRPr>
          </a:p>
        </p:txBody>
      </p:sp>
      <p:sp>
        <p:nvSpPr>
          <p:cNvPr id="7" name="Rectangle 3"/>
          <p:cNvSpPr txBox="1">
            <a:spLocks noChangeArrowheads="1"/>
          </p:cNvSpPr>
          <p:nvPr/>
        </p:nvSpPr>
        <p:spPr>
          <a:xfrm>
            <a:off x="13264" y="834072"/>
            <a:ext cx="8907780" cy="10157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90000"/>
              </a:lnSpc>
            </a:pPr>
            <a:r>
              <a:rPr lang="de-DE" sz="1800" b="1" dirty="0">
                <a:solidFill>
                  <a:schemeClr val="tx1"/>
                </a:solidFill>
              </a:rPr>
              <a:t>Stärkere Verknüpfung von Subventionen mit ökologischen und sozialen Anforderungen.</a:t>
            </a:r>
          </a:p>
          <a:p>
            <a:pPr marL="180975" algn="l">
              <a:lnSpc>
                <a:spcPct val="90000"/>
              </a:lnSpc>
            </a:pPr>
            <a:endParaRPr lang="de-DE" altLang="fr-FR" sz="1800" b="1" dirty="0">
              <a:solidFill>
                <a:schemeClr val="tx1"/>
              </a:solidFill>
            </a:endParaRPr>
          </a:p>
          <a:p>
            <a:pPr marL="180975" algn="l">
              <a:lnSpc>
                <a:spcPct val="90000"/>
              </a:lnSpc>
            </a:pPr>
            <a:endParaRPr lang="de-DE" altLang="fr-FR" sz="1800" b="1" dirty="0">
              <a:solidFill>
                <a:schemeClr val="tx1"/>
              </a:solidFill>
            </a:endParaRPr>
          </a:p>
          <a:p>
            <a:pPr marL="180975" algn="l">
              <a:lnSpc>
                <a:spcPct val="90000"/>
              </a:lnSpc>
            </a:pPr>
            <a:endParaRPr lang="de-DE" altLang="fr-FR" sz="1800" b="1" dirty="0">
              <a:solidFill>
                <a:schemeClr val="tx1"/>
              </a:solidFill>
            </a:endParaRPr>
          </a:p>
          <a:p>
            <a:pPr marL="180975" algn="l">
              <a:lnSpc>
                <a:spcPct val="90000"/>
              </a:lnSpc>
            </a:pPr>
            <a:endParaRPr lang="de-DE" altLang="fr-FR" sz="1800" b="1" dirty="0">
              <a:solidFill>
                <a:schemeClr val="tx1"/>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dirty="0">
              <a:solidFill>
                <a:schemeClr val="tx1"/>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30</a:t>
            </a:fld>
            <a:endParaRPr lang="fr-FR" dirty="0"/>
          </a:p>
        </p:txBody>
      </p:sp>
      <p:sp>
        <p:nvSpPr>
          <p:cNvPr id="2" name="Rectangle 1">
            <a:extLst>
              <a:ext uri="{FF2B5EF4-FFF2-40B4-BE49-F238E27FC236}">
                <a16:creationId xmlns:a16="http://schemas.microsoft.com/office/drawing/2014/main" id="{E5C4F817-CAF8-7F55-85CA-702C6E9FFFC0}"/>
              </a:ext>
            </a:extLst>
          </p:cNvPr>
          <p:cNvSpPr>
            <a:spLocks noChangeArrowheads="1"/>
          </p:cNvSpPr>
          <p:nvPr/>
        </p:nvSpPr>
        <p:spPr bwMode="auto">
          <a:xfrm>
            <a:off x="126172" y="1422701"/>
            <a:ext cx="896112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chemeClr val="tx1"/>
                </a:solidFill>
                <a:effectLst/>
              </a:rPr>
              <a:t>Im Rahmen der </a:t>
            </a:r>
            <a:r>
              <a:rPr kumimoji="0" lang="de-DE" altLang="en-US" b="1" i="0" u="none" strike="noStrike" cap="none" normalizeH="0" baseline="0" dirty="0">
                <a:ln>
                  <a:noFill/>
                </a:ln>
                <a:solidFill>
                  <a:schemeClr val="tx1"/>
                </a:solidFill>
                <a:effectLst/>
              </a:rPr>
              <a:t>Anwendung sozialer Konditionalität </a:t>
            </a:r>
            <a:r>
              <a:rPr kumimoji="0" lang="de-DE" altLang="en-US" b="0" i="0" u="none" strike="noStrike" cap="none" normalizeH="0" baseline="0" dirty="0">
                <a:ln>
                  <a:noFill/>
                </a:ln>
                <a:solidFill>
                  <a:schemeClr val="tx1"/>
                </a:solidFill>
                <a:effectLst/>
              </a:rPr>
              <a:t>wird Wert darauf gelegt, die Autonomie der nationalen Behörden zu respektieren, die für die Durchsetzung arbeitsrechtlicher Rechtsvorschriften zuständig sind. </a:t>
            </a:r>
          </a:p>
          <a:p>
            <a:pPr marL="0" marR="0" lvl="0" indent="0" algn="just" defTabSz="914400" rtl="0" eaLnBrk="0" fontAlgn="base" latinLnBrk="0" hangingPunct="0">
              <a:lnSpc>
                <a:spcPct val="100000"/>
              </a:lnSpc>
              <a:spcBef>
                <a:spcPct val="0"/>
              </a:spcBef>
              <a:spcAft>
                <a:spcPct val="0"/>
              </a:spcAft>
              <a:buClrTx/>
              <a:buSzTx/>
              <a:buFontTx/>
              <a:buNone/>
              <a:tabLst/>
            </a:pPr>
            <a:endParaRPr lang="de-DE" altLang="en-US"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chemeClr val="tx1"/>
                </a:solidFill>
                <a:effectLst/>
              </a:rPr>
              <a:t>So verpflichtet Artikel 87 Absatz 2 der Verordnung (EU) 2021/2116 die Mitgliedstaaten,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en-US"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chemeClr val="tx1"/>
                </a:solidFill>
                <a:effectLst/>
              </a:rPr>
              <a:t> einerseits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en-US"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chemeClr val="tx1"/>
                </a:solidFill>
                <a:effectLst/>
              </a:rPr>
              <a:t>die </a:t>
            </a:r>
            <a:r>
              <a:rPr kumimoji="0" lang="de-DE" altLang="en-US" b="1" i="0" u="none" strike="noStrike" cap="none" normalizeH="0" baseline="0" dirty="0">
                <a:ln>
                  <a:noFill/>
                </a:ln>
                <a:solidFill>
                  <a:schemeClr val="tx1"/>
                </a:solidFill>
                <a:effectLst/>
              </a:rPr>
              <a:t>Zuständigkeiten der Behörden </a:t>
            </a:r>
            <a:r>
              <a:rPr kumimoji="0" lang="de-DE" altLang="en-US" b="0" i="0" u="none" strike="noStrike" cap="none" normalizeH="0" baseline="0" dirty="0">
                <a:ln>
                  <a:noFill/>
                </a:ln>
                <a:solidFill>
                  <a:schemeClr val="tx1"/>
                </a:solidFill>
                <a:effectLst/>
              </a:rPr>
              <a:t>oder Stellen, die für die Durchsetzung der Sozial- und Arbeitsgesetzgebung sowie der geltenden Arbeitsnormen zuständig sind, </a:t>
            </a:r>
            <a:r>
              <a:rPr kumimoji="0" lang="de-DE" altLang="en-US" b="1" i="0" u="none" strike="noStrike" cap="none" normalizeH="0" baseline="0" dirty="0">
                <a:ln>
                  <a:noFill/>
                </a:ln>
                <a:solidFill>
                  <a:schemeClr val="tx1"/>
                </a:solidFill>
                <a:effectLst/>
              </a:rPr>
              <a:t>klar voneinander zu trennen</a:t>
            </a:r>
            <a:r>
              <a:rPr kumimoji="0" lang="de-DE" altLang="en-US" b="0" i="0" u="none" strike="noStrike" cap="none" normalizeH="0" baseline="0" dirty="0">
                <a:ln>
                  <a:noFill/>
                </a:ln>
                <a:solidFill>
                  <a:schemeClr val="tx1"/>
                </a:solidFill>
                <a:effectLst/>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chemeClr val="tx1"/>
                </a:solidFill>
                <a:effectLst/>
              </a:rPr>
              <a:t>und andererseits , </a:t>
            </a:r>
          </a:p>
          <a:p>
            <a:pPr marL="0" marR="0" lvl="0" indent="0" algn="just" defTabSz="914400" rtl="0" eaLnBrk="0" fontAlgn="base" latinLnBrk="0" hangingPunct="0">
              <a:lnSpc>
                <a:spcPct val="100000"/>
              </a:lnSpc>
              <a:spcBef>
                <a:spcPct val="0"/>
              </a:spcBef>
              <a:spcAft>
                <a:spcPct val="0"/>
              </a:spcAft>
              <a:buClrTx/>
              <a:buSzTx/>
              <a:buFontTx/>
              <a:buNone/>
              <a:tabLst/>
            </a:pPr>
            <a:endParaRPr lang="de-DE" altLang="en-US"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chemeClr val="tx1"/>
                </a:solidFill>
                <a:effectLst/>
              </a:rPr>
              <a:t>die </a:t>
            </a:r>
            <a:r>
              <a:rPr kumimoji="0" lang="de-DE" altLang="en-US" b="1" i="0" u="none" strike="noStrike" cap="none" normalizeH="0" baseline="0" dirty="0">
                <a:ln>
                  <a:noFill/>
                </a:ln>
                <a:solidFill>
                  <a:schemeClr val="tx1"/>
                </a:solidFill>
                <a:effectLst/>
              </a:rPr>
              <a:t>Zuständigkeiten der landwirtschaftlichen Zahlstellen</a:t>
            </a:r>
            <a:r>
              <a:rPr kumimoji="0" lang="de-DE" altLang="en-US" b="0" i="0" u="none" strike="noStrike" cap="none" normalizeH="0" baseline="0" dirty="0">
                <a:ln>
                  <a:noFill/>
                </a:ln>
                <a:solidFill>
                  <a:schemeClr val="tx1"/>
                </a:solidFill>
                <a:effectLst/>
              </a:rPr>
              <a:t>, deren Aufgabe in der Ausführung von Zahlungen und der Verhängung von Sanktionen besteht. </a:t>
            </a:r>
          </a:p>
        </p:txBody>
      </p:sp>
    </p:spTree>
    <p:extLst>
      <p:ext uri="{BB962C8B-B14F-4D97-AF65-F5344CB8AC3E}">
        <p14:creationId xmlns:p14="http://schemas.microsoft.com/office/powerpoint/2010/main" val="396079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a:solidFill>
                  <a:srgbClr val="FF0000"/>
                </a:solidFill>
              </a:rPr>
              <a:t>Welche </a:t>
            </a:r>
            <a:r>
              <a:rPr lang="fr-LU" sz="2400" b="1" dirty="0" err="1">
                <a:solidFill>
                  <a:srgbClr val="FF0000"/>
                </a:solidFill>
              </a:rPr>
              <a:t>Werkzeuge</a:t>
            </a:r>
            <a:r>
              <a:rPr lang="fr-LU" sz="2400" b="1" dirty="0">
                <a:solidFill>
                  <a:srgbClr val="FF0000"/>
                </a:solidFill>
              </a:rPr>
              <a:t> -&gt; Die </a:t>
            </a:r>
            <a:r>
              <a:rPr lang="fr-LU" sz="2400" b="1" dirty="0" err="1">
                <a:solidFill>
                  <a:srgbClr val="FF0000"/>
                </a:solidFill>
              </a:rPr>
              <a:t>Direktiven</a:t>
            </a:r>
            <a:r>
              <a:rPr lang="fr-LU" sz="2400" b="1" dirty="0">
                <a:solidFill>
                  <a:srgbClr val="FF0000"/>
                </a:solidFill>
              </a:rPr>
              <a:t>:</a:t>
            </a:r>
            <a:endParaRPr lang="fr-FR" sz="1000" dirty="0">
              <a:solidFill>
                <a:srgbClr val="FF0000"/>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31</a:t>
            </a:fld>
            <a:endParaRPr lang="fr-FR" dirty="0"/>
          </a:p>
        </p:txBody>
      </p:sp>
      <p:sp>
        <p:nvSpPr>
          <p:cNvPr id="4" name="Rectangle 1">
            <a:extLst>
              <a:ext uri="{FF2B5EF4-FFF2-40B4-BE49-F238E27FC236}">
                <a16:creationId xmlns:a16="http://schemas.microsoft.com/office/drawing/2014/main" id="{428C8A47-B241-304E-2A91-0697C6AE7A67}"/>
              </a:ext>
            </a:extLst>
          </p:cNvPr>
          <p:cNvSpPr>
            <a:spLocks noChangeArrowheads="1"/>
          </p:cNvSpPr>
          <p:nvPr/>
        </p:nvSpPr>
        <p:spPr bwMode="auto">
          <a:xfrm>
            <a:off x="240984" y="925674"/>
            <a:ext cx="889190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b="1" i="0" u="none" strike="noStrike" cap="none" normalizeH="0" baseline="0" dirty="0">
                <a:ln>
                  <a:noFill/>
                </a:ln>
                <a:solidFill>
                  <a:schemeClr val="tx1"/>
                </a:solidFill>
                <a:effectLst/>
              </a:rPr>
              <a:t>Ziel ist es</a:t>
            </a:r>
            <a:r>
              <a:rPr kumimoji="0" lang="de-DE" altLang="en-US" b="0" i="0" u="none" strike="noStrike" cap="none" normalizeH="0" baseline="0" dirty="0">
                <a:ln>
                  <a:noFill/>
                </a:ln>
                <a:solidFill>
                  <a:schemeClr val="tx1"/>
                </a:solidFill>
                <a:effectLst/>
              </a:rPr>
              <a:t>, die Anwendung von </a:t>
            </a:r>
            <a:r>
              <a:rPr kumimoji="0" lang="de-DE" altLang="en-US" b="1" i="0" u="none" strike="noStrike" cap="none" normalizeH="0" baseline="0" dirty="0">
                <a:ln>
                  <a:noFill/>
                </a:ln>
                <a:solidFill>
                  <a:schemeClr val="tx1"/>
                </a:solidFill>
                <a:effectLst/>
              </a:rPr>
              <a:t>drei europäischen Richtlinien zum Arbeitsrecht </a:t>
            </a:r>
            <a:r>
              <a:rPr kumimoji="0" lang="de-DE" altLang="en-US" b="0" i="0" u="none" strike="noStrike" cap="none" normalizeH="0" baseline="0" dirty="0">
                <a:ln>
                  <a:noFill/>
                </a:ln>
                <a:solidFill>
                  <a:schemeClr val="tx1"/>
                </a:solidFill>
                <a:effectLst/>
              </a:rPr>
              <a:t>in den Bereichen Beschäftigung sowie Gesundheit und Sicherheit </a:t>
            </a:r>
            <a:r>
              <a:rPr kumimoji="0" lang="de-DE" altLang="en-US" b="1" i="0" u="none" strike="noStrike" cap="none" normalizeH="0" baseline="0" dirty="0">
                <a:ln>
                  <a:noFill/>
                </a:ln>
                <a:solidFill>
                  <a:schemeClr val="tx1"/>
                </a:solidFill>
                <a:effectLst/>
              </a:rPr>
              <a:t>zu überprüfen</a:t>
            </a:r>
            <a:r>
              <a:rPr kumimoji="0" lang="de-DE" altLang="en-US" b="0" i="0" u="none" strike="noStrike" cap="none" normalizeH="0" baseline="0" dirty="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de-DE" altLang="en-US"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chemeClr val="tx1"/>
                </a:solidFill>
                <a:effectLst/>
              </a:rPr>
              <a:t>Die drei betreffenden Richtlinien sind in Anhang IV der Verordnung (EU) 2021/2115 aufgeführt. Da es sich um Richtlinien handelt, gelten die entsprechenden Artikel in der, in Luxemburg umgesetzten Fassung.</a:t>
            </a:r>
          </a:p>
          <a:p>
            <a:pPr marL="0" marR="0" lvl="0" indent="0" algn="just" defTabSz="914400" rtl="0" eaLnBrk="0" fontAlgn="base" latinLnBrk="0" hangingPunct="0">
              <a:lnSpc>
                <a:spcPct val="100000"/>
              </a:lnSpc>
              <a:spcBef>
                <a:spcPct val="0"/>
              </a:spcBef>
              <a:spcAft>
                <a:spcPct val="0"/>
              </a:spcAft>
              <a:buClrTx/>
              <a:buSzTx/>
              <a:buFontTx/>
              <a:buNone/>
              <a:tabLst/>
            </a:pPr>
            <a:endParaRPr lang="de-DE" altLang="en-US" dirty="0"/>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de-DE" altLang="en-US" b="1" i="0" u="none" strike="noStrike" cap="none" normalizeH="0" baseline="0" dirty="0" err="1">
                <a:ln>
                  <a:noFill/>
                </a:ln>
                <a:solidFill>
                  <a:srgbClr val="0070C0"/>
                </a:solidFill>
                <a:effectLst/>
              </a:rPr>
              <a:t>Directive</a:t>
            </a:r>
            <a:r>
              <a:rPr kumimoji="0" lang="de-DE" altLang="en-US" b="1" i="0" u="none" strike="noStrike" cap="none" normalizeH="0" baseline="0" dirty="0">
                <a:ln>
                  <a:noFill/>
                </a:ln>
                <a:solidFill>
                  <a:srgbClr val="0070C0"/>
                </a:solidFill>
                <a:effectLst/>
              </a:rPr>
              <a:t> 2019/1152: </a:t>
            </a:r>
            <a:r>
              <a:rPr kumimoji="0" lang="de-DE" altLang="en-US" b="1" i="0" u="none" strike="noStrike" cap="none" normalizeH="0" baseline="0" dirty="0" err="1">
                <a:ln>
                  <a:noFill/>
                </a:ln>
                <a:solidFill>
                  <a:srgbClr val="0070C0"/>
                </a:solidFill>
                <a:effectLst/>
              </a:rPr>
              <a:t>Conditions</a:t>
            </a:r>
            <a:r>
              <a:rPr kumimoji="0" lang="de-DE" altLang="en-US" b="1" i="0" u="none" strike="noStrike" cap="none" normalizeH="0" baseline="0" dirty="0">
                <a:ln>
                  <a:noFill/>
                </a:ln>
                <a:solidFill>
                  <a:srgbClr val="0070C0"/>
                </a:solidFill>
                <a:effectLst/>
              </a:rPr>
              <a:t> de </a:t>
            </a:r>
            <a:r>
              <a:rPr kumimoji="0" lang="de-DE" altLang="en-US" b="1" i="0" u="none" strike="noStrike" cap="none" normalizeH="0" baseline="0" dirty="0" err="1">
                <a:ln>
                  <a:noFill/>
                </a:ln>
                <a:solidFill>
                  <a:srgbClr val="0070C0"/>
                </a:solidFill>
                <a:effectLst/>
              </a:rPr>
              <a:t>travail</a:t>
            </a:r>
            <a:r>
              <a:rPr kumimoji="0" lang="de-DE" altLang="en-US" b="1" i="0" u="none" strike="noStrike" cap="none" normalizeH="0" baseline="0" dirty="0">
                <a:ln>
                  <a:noFill/>
                </a:ln>
                <a:solidFill>
                  <a:srgbClr val="0070C0"/>
                </a:solidFill>
                <a:effectLst/>
              </a:rPr>
              <a:t> transparentes et </a:t>
            </a:r>
            <a:r>
              <a:rPr kumimoji="0" lang="de-DE" altLang="en-US" b="1" i="0" u="none" strike="noStrike" cap="none" normalizeH="0" baseline="0" dirty="0" err="1">
                <a:ln>
                  <a:noFill/>
                </a:ln>
                <a:solidFill>
                  <a:srgbClr val="0070C0"/>
                </a:solidFill>
                <a:effectLst/>
              </a:rPr>
              <a:t>prévisibles</a:t>
            </a:r>
            <a:r>
              <a:rPr lang="de-DE" altLang="en-US" b="1" dirty="0">
                <a:solidFill>
                  <a:srgbClr val="0070C0"/>
                </a:solidFill>
              </a:rPr>
              <a:t>.</a:t>
            </a: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endParaRPr kumimoji="0" lang="de-DE" altLang="en-US" b="1" i="0" u="none" strike="noStrike" cap="none" normalizeH="0" baseline="0" dirty="0">
              <a:ln>
                <a:noFill/>
              </a:ln>
              <a:solidFill>
                <a:srgbClr val="0070C0"/>
              </a:solidFill>
              <a:effectLst/>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lang="de-DE" altLang="en-US" b="1" dirty="0" err="1">
                <a:solidFill>
                  <a:srgbClr val="0070C0"/>
                </a:solidFill>
              </a:rPr>
              <a:t>Directive</a:t>
            </a:r>
            <a:r>
              <a:rPr lang="de-DE" altLang="en-US" b="1" dirty="0">
                <a:solidFill>
                  <a:srgbClr val="0070C0"/>
                </a:solidFill>
              </a:rPr>
              <a:t> 89/391: </a:t>
            </a:r>
            <a:r>
              <a:rPr lang="de-DE" altLang="en-US" b="1" dirty="0" err="1">
                <a:solidFill>
                  <a:srgbClr val="0070C0"/>
                </a:solidFill>
              </a:rPr>
              <a:t>Visant</a:t>
            </a:r>
            <a:r>
              <a:rPr lang="de-DE" altLang="en-US" b="1" dirty="0">
                <a:solidFill>
                  <a:srgbClr val="0070C0"/>
                </a:solidFill>
              </a:rPr>
              <a:t> à </a:t>
            </a:r>
            <a:r>
              <a:rPr lang="de-DE" altLang="en-US" b="1" dirty="0" err="1">
                <a:solidFill>
                  <a:srgbClr val="0070C0"/>
                </a:solidFill>
              </a:rPr>
              <a:t>promouvoir</a:t>
            </a:r>
            <a:r>
              <a:rPr lang="de-DE" altLang="en-US" b="1" dirty="0">
                <a:solidFill>
                  <a:srgbClr val="0070C0"/>
                </a:solidFill>
              </a:rPr>
              <a:t> </a:t>
            </a:r>
            <a:r>
              <a:rPr lang="de-DE" altLang="en-US" b="1" dirty="0" err="1">
                <a:solidFill>
                  <a:srgbClr val="0070C0"/>
                </a:solidFill>
              </a:rPr>
              <a:t>l‘amélioration</a:t>
            </a:r>
            <a:r>
              <a:rPr lang="de-DE" altLang="en-US" b="1" dirty="0">
                <a:solidFill>
                  <a:srgbClr val="0070C0"/>
                </a:solidFill>
              </a:rPr>
              <a:t> de la </a:t>
            </a:r>
            <a:r>
              <a:rPr lang="de-DE" altLang="en-US" b="1" dirty="0" err="1">
                <a:solidFill>
                  <a:srgbClr val="0070C0"/>
                </a:solidFill>
              </a:rPr>
              <a:t>sécurité</a:t>
            </a:r>
            <a:r>
              <a:rPr lang="de-DE" altLang="en-US" b="1" dirty="0">
                <a:solidFill>
                  <a:srgbClr val="0070C0"/>
                </a:solidFill>
              </a:rPr>
              <a:t> et de la </a:t>
            </a:r>
            <a:r>
              <a:rPr lang="de-DE" altLang="en-US" b="1" dirty="0" err="1">
                <a:solidFill>
                  <a:srgbClr val="0070C0"/>
                </a:solidFill>
              </a:rPr>
              <a:t>santé</a:t>
            </a:r>
            <a:r>
              <a:rPr lang="de-DE" altLang="en-US" b="1" dirty="0">
                <a:solidFill>
                  <a:srgbClr val="0070C0"/>
                </a:solidFill>
              </a:rPr>
              <a:t> des </a:t>
            </a:r>
            <a:r>
              <a:rPr lang="de-DE" altLang="en-US" b="1" dirty="0" err="1">
                <a:solidFill>
                  <a:srgbClr val="0070C0"/>
                </a:solidFill>
              </a:rPr>
              <a:t>travailleurs</a:t>
            </a:r>
            <a:r>
              <a:rPr lang="de-DE" altLang="en-US" b="1" dirty="0">
                <a:solidFill>
                  <a:srgbClr val="0070C0"/>
                </a:solidFill>
              </a:rPr>
              <a:t> au </a:t>
            </a:r>
            <a:r>
              <a:rPr lang="de-DE" altLang="en-US" b="1" dirty="0" err="1">
                <a:solidFill>
                  <a:srgbClr val="0070C0"/>
                </a:solidFill>
              </a:rPr>
              <a:t>travail</a:t>
            </a:r>
            <a:r>
              <a:rPr lang="de-DE" altLang="en-US" b="1" dirty="0">
                <a:solidFill>
                  <a:srgbClr val="0070C0"/>
                </a:solidFill>
              </a:rPr>
              <a:t>.</a:t>
            </a: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endParaRPr lang="de-DE" altLang="en-US" b="1" dirty="0">
              <a:solidFill>
                <a:srgbClr val="0070C0"/>
              </a:solidFill>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de-DE" altLang="en-US" b="1" i="0" u="none" strike="noStrike" cap="none" normalizeH="0" baseline="0" dirty="0" err="1">
                <a:ln>
                  <a:noFill/>
                </a:ln>
                <a:solidFill>
                  <a:srgbClr val="0070C0"/>
                </a:solidFill>
                <a:effectLst/>
              </a:rPr>
              <a:t>Directive</a:t>
            </a:r>
            <a:r>
              <a:rPr kumimoji="0" lang="de-DE" altLang="en-US" b="1" i="0" u="none" strike="noStrike" cap="none" normalizeH="0" baseline="0" dirty="0">
                <a:ln>
                  <a:noFill/>
                </a:ln>
                <a:solidFill>
                  <a:srgbClr val="0070C0"/>
                </a:solidFill>
                <a:effectLst/>
              </a:rPr>
              <a:t> 2009/104</a:t>
            </a:r>
            <a:r>
              <a:rPr lang="de-DE" altLang="en-US" b="1" dirty="0">
                <a:solidFill>
                  <a:srgbClr val="0070C0"/>
                </a:solidFill>
              </a:rPr>
              <a:t>: </a:t>
            </a:r>
            <a:r>
              <a:rPr lang="de-DE" altLang="en-US" b="1" dirty="0" err="1">
                <a:solidFill>
                  <a:srgbClr val="0070C0"/>
                </a:solidFill>
              </a:rPr>
              <a:t>Prescriptions</a:t>
            </a:r>
            <a:r>
              <a:rPr lang="de-DE" altLang="en-US" b="1" dirty="0">
                <a:solidFill>
                  <a:srgbClr val="0070C0"/>
                </a:solidFill>
              </a:rPr>
              <a:t> minimales de </a:t>
            </a:r>
            <a:r>
              <a:rPr lang="de-DE" altLang="en-US" b="1" dirty="0" err="1">
                <a:solidFill>
                  <a:srgbClr val="0070C0"/>
                </a:solidFill>
              </a:rPr>
              <a:t>sécurité</a:t>
            </a:r>
            <a:r>
              <a:rPr lang="de-DE" altLang="en-US" b="1" dirty="0">
                <a:solidFill>
                  <a:srgbClr val="0070C0"/>
                </a:solidFill>
              </a:rPr>
              <a:t> et </a:t>
            </a:r>
            <a:r>
              <a:rPr lang="de-DE" altLang="en-US" b="1" dirty="0" err="1">
                <a:solidFill>
                  <a:srgbClr val="0070C0"/>
                </a:solidFill>
              </a:rPr>
              <a:t>santé</a:t>
            </a:r>
            <a:r>
              <a:rPr lang="de-DE" altLang="en-US" b="1" dirty="0">
                <a:solidFill>
                  <a:srgbClr val="0070C0"/>
                </a:solidFill>
              </a:rPr>
              <a:t> au </a:t>
            </a:r>
            <a:r>
              <a:rPr lang="de-DE" altLang="en-US" b="1" dirty="0" err="1">
                <a:solidFill>
                  <a:srgbClr val="0070C0"/>
                </a:solidFill>
              </a:rPr>
              <a:t>travail</a:t>
            </a:r>
            <a:r>
              <a:rPr lang="de-DE" altLang="en-US" b="1" dirty="0">
                <a:solidFill>
                  <a:srgbClr val="0070C0"/>
                </a:solidFill>
              </a:rPr>
              <a:t> </a:t>
            </a:r>
            <a:r>
              <a:rPr lang="de-DE" altLang="en-US" b="1" dirty="0" err="1">
                <a:solidFill>
                  <a:srgbClr val="0070C0"/>
                </a:solidFill>
              </a:rPr>
              <a:t>concernant</a:t>
            </a:r>
            <a:r>
              <a:rPr lang="de-DE" altLang="en-US" b="1" dirty="0">
                <a:solidFill>
                  <a:srgbClr val="0070C0"/>
                </a:solidFill>
              </a:rPr>
              <a:t> </a:t>
            </a:r>
            <a:r>
              <a:rPr lang="de-DE" altLang="en-US" b="1" dirty="0" err="1">
                <a:solidFill>
                  <a:srgbClr val="0070C0"/>
                </a:solidFill>
              </a:rPr>
              <a:t>les</a:t>
            </a:r>
            <a:r>
              <a:rPr lang="de-DE" altLang="en-US" b="1" dirty="0">
                <a:solidFill>
                  <a:srgbClr val="0070C0"/>
                </a:solidFill>
              </a:rPr>
              <a:t> </a:t>
            </a:r>
            <a:r>
              <a:rPr lang="de-DE" altLang="en-US" b="1" dirty="0" err="1">
                <a:solidFill>
                  <a:srgbClr val="0070C0"/>
                </a:solidFill>
              </a:rPr>
              <a:t>équipements</a:t>
            </a:r>
            <a:r>
              <a:rPr lang="de-DE" altLang="en-US" b="1" dirty="0">
                <a:solidFill>
                  <a:srgbClr val="0070C0"/>
                </a:solidFill>
              </a:rPr>
              <a:t> de </a:t>
            </a:r>
            <a:r>
              <a:rPr lang="de-DE" altLang="en-US" b="1" dirty="0" err="1">
                <a:solidFill>
                  <a:srgbClr val="0070C0"/>
                </a:solidFill>
              </a:rPr>
              <a:t>travail</a:t>
            </a:r>
            <a:r>
              <a:rPr lang="de-DE" altLang="en-US" b="1" dirty="0">
                <a:solidFill>
                  <a:srgbClr val="0070C0"/>
                </a:solidFill>
              </a:rPr>
              <a:t>.</a:t>
            </a:r>
            <a:endParaRPr kumimoji="0" lang="de-DE" altLang="en-US" b="1" i="0" u="none" strike="noStrike" cap="none" normalizeH="0" baseline="0" dirty="0">
              <a:ln>
                <a:noFill/>
              </a:ln>
              <a:solidFill>
                <a:srgbClr val="0070C0"/>
              </a:solidFill>
              <a:effectLst/>
            </a:endParaRPr>
          </a:p>
        </p:txBody>
      </p:sp>
    </p:spTree>
    <p:extLst>
      <p:ext uri="{BB962C8B-B14F-4D97-AF65-F5344CB8AC3E}">
        <p14:creationId xmlns:p14="http://schemas.microsoft.com/office/powerpoint/2010/main" val="2827304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a:solidFill>
                  <a:srgbClr val="FF0000"/>
                </a:solidFill>
              </a:rPr>
              <a:t>Der </a:t>
            </a:r>
            <a:r>
              <a:rPr lang="fr-LU" sz="2400" b="1" dirty="0" err="1">
                <a:solidFill>
                  <a:srgbClr val="FF0000"/>
                </a:solidFill>
              </a:rPr>
              <a:t>Arbeitsvertrag</a:t>
            </a:r>
            <a:r>
              <a:rPr lang="fr-LU" sz="2400" b="1" dirty="0">
                <a:solidFill>
                  <a:srgbClr val="FF0000"/>
                </a:solidFill>
              </a:rPr>
              <a:t>:</a:t>
            </a:r>
            <a:endParaRPr lang="fr-FR" sz="1000" dirty="0">
              <a:solidFill>
                <a:srgbClr val="FF0000"/>
              </a:solidFill>
            </a:endParaRPr>
          </a:p>
        </p:txBody>
      </p:sp>
      <p:sp>
        <p:nvSpPr>
          <p:cNvPr id="7" name="Rectangle 3"/>
          <p:cNvSpPr txBox="1">
            <a:spLocks noChangeArrowheads="1"/>
          </p:cNvSpPr>
          <p:nvPr/>
        </p:nvSpPr>
        <p:spPr>
          <a:xfrm>
            <a:off x="179512" y="744459"/>
            <a:ext cx="8507288" cy="567157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80975" algn="l">
              <a:lnSpc>
                <a:spcPct val="90000"/>
              </a:lnSpc>
            </a:pPr>
            <a:endParaRPr lang="de-DE" altLang="fr-FR" sz="1800" b="1" dirty="0">
              <a:solidFill>
                <a:schemeClr val="tx1"/>
              </a:solidFill>
            </a:endParaRPr>
          </a:p>
          <a:p>
            <a:pPr marL="180975" algn="l">
              <a:lnSpc>
                <a:spcPct val="90000"/>
              </a:lnSpc>
            </a:pPr>
            <a:r>
              <a:rPr lang="de-DE" altLang="fr-FR" sz="1800" b="1" dirty="0">
                <a:solidFill>
                  <a:srgbClr val="FF0000"/>
                </a:solidFill>
              </a:rPr>
              <a:t>Form des Arbeitsvertrags:</a:t>
            </a:r>
          </a:p>
          <a:p>
            <a:pPr marL="360363" indent="-179388" algn="l">
              <a:lnSpc>
                <a:spcPct val="90000"/>
              </a:lnSpc>
              <a:buFont typeface="Courier New" panose="02070309020205020404" pitchFamily="49" charset="0"/>
              <a:buChar char="o"/>
            </a:pPr>
            <a:endParaRPr lang="de-DE" altLang="fr-FR" sz="1800" b="1" dirty="0">
              <a:solidFill>
                <a:schemeClr val="tx1"/>
              </a:solidFill>
            </a:endParaRPr>
          </a:p>
          <a:p>
            <a:pPr marL="180975" algn="l">
              <a:lnSpc>
                <a:spcPct val="90000"/>
              </a:lnSpc>
            </a:pPr>
            <a:r>
              <a:rPr lang="de-DE" altLang="fr-FR" sz="1800" dirty="0">
                <a:solidFill>
                  <a:schemeClr val="tx1"/>
                </a:solidFill>
              </a:rPr>
              <a:t>Sowohl der </a:t>
            </a:r>
            <a:r>
              <a:rPr lang="de-DE" altLang="fr-FR" sz="1800" b="1" dirty="0">
                <a:solidFill>
                  <a:schemeClr val="tx1"/>
                </a:solidFill>
              </a:rPr>
              <a:t>unbefristete (CDI) </a:t>
            </a:r>
            <a:r>
              <a:rPr lang="de-DE" altLang="fr-FR" sz="1800" dirty="0">
                <a:solidFill>
                  <a:schemeClr val="tx1"/>
                </a:solidFill>
              </a:rPr>
              <a:t>als auch der </a:t>
            </a:r>
            <a:r>
              <a:rPr lang="de-DE" altLang="fr-FR" sz="1800" b="1" dirty="0">
                <a:solidFill>
                  <a:schemeClr val="tx1"/>
                </a:solidFill>
              </a:rPr>
              <a:t>befristete (CDD) Arbeitsvertrag </a:t>
            </a:r>
            <a:r>
              <a:rPr lang="de-DE" altLang="fr-FR" sz="1800" dirty="0">
                <a:solidFill>
                  <a:schemeClr val="tx1"/>
                </a:solidFill>
              </a:rPr>
              <a:t>müssen durch den Arbeitgeber </a:t>
            </a:r>
            <a:r>
              <a:rPr lang="de-DE" altLang="fr-FR" sz="1800" b="1" dirty="0">
                <a:solidFill>
                  <a:schemeClr val="tx1"/>
                </a:solidFill>
              </a:rPr>
              <a:t>spätestens bei Antritt der Stelle schriftlich</a:t>
            </a:r>
            <a:r>
              <a:rPr lang="de-DE" altLang="fr-FR" sz="1800" dirty="0">
                <a:solidFill>
                  <a:schemeClr val="tx1"/>
                </a:solidFill>
              </a:rPr>
              <a:t> für jeden Arbeitnehmer einzeln </a:t>
            </a:r>
            <a:r>
              <a:rPr lang="de-DE" altLang="fr-FR" sz="1800" b="1" dirty="0">
                <a:solidFill>
                  <a:schemeClr val="tx1"/>
                </a:solidFill>
              </a:rPr>
              <a:t>festgehalten werden</a:t>
            </a:r>
            <a:r>
              <a:rPr lang="de-DE" altLang="fr-FR" sz="1800" dirty="0">
                <a:solidFill>
                  <a:schemeClr val="tx1"/>
                </a:solidFill>
              </a:rPr>
              <a:t>.</a:t>
            </a:r>
          </a:p>
          <a:p>
            <a:pPr marL="180975" algn="l">
              <a:lnSpc>
                <a:spcPct val="90000"/>
              </a:lnSpc>
            </a:pPr>
            <a:endParaRPr lang="de-DE" altLang="fr-FR" sz="1800" dirty="0">
              <a:solidFill>
                <a:schemeClr val="tx1"/>
              </a:solidFill>
            </a:endParaRPr>
          </a:p>
          <a:p>
            <a:pPr marL="180975" algn="l">
              <a:lnSpc>
                <a:spcPct val="90000"/>
              </a:lnSpc>
            </a:pPr>
            <a:r>
              <a:rPr lang="de-DE" altLang="fr-FR" sz="1800" dirty="0">
                <a:solidFill>
                  <a:schemeClr val="tx1"/>
                </a:solidFill>
              </a:rPr>
              <a:t>Der datierte und sowohl vom Arbeitgeber als auch vom Arbeitnehmer unterschriebene Vertrag ist </a:t>
            </a:r>
            <a:r>
              <a:rPr lang="de-DE" altLang="fr-FR" sz="1800" b="1" dirty="0">
                <a:solidFill>
                  <a:schemeClr val="tx1"/>
                </a:solidFill>
              </a:rPr>
              <a:t>in zwei (Original) Ausfertigungen zu erstellen</a:t>
            </a:r>
            <a:r>
              <a:rPr lang="de-DE" altLang="fr-FR" sz="1800" dirty="0">
                <a:solidFill>
                  <a:schemeClr val="tx1"/>
                </a:solidFill>
              </a:rPr>
              <a:t>, von denen die eine dem Arbeitgeber und die andere dem Arbeitnehmer übergeben wird.</a:t>
            </a:r>
          </a:p>
          <a:p>
            <a:pPr marL="180975" algn="l">
              <a:lnSpc>
                <a:spcPct val="90000"/>
              </a:lnSpc>
            </a:pPr>
            <a:endParaRPr lang="de-DE" altLang="fr-FR" sz="1800" dirty="0">
              <a:solidFill>
                <a:schemeClr val="tx1"/>
              </a:solidFill>
            </a:endParaRPr>
          </a:p>
          <a:p>
            <a:pPr marL="180975" algn="l">
              <a:lnSpc>
                <a:spcPct val="90000"/>
              </a:lnSpc>
            </a:pPr>
            <a:r>
              <a:rPr lang="de-DE" altLang="fr-FR" sz="1800" dirty="0">
                <a:solidFill>
                  <a:schemeClr val="tx1"/>
                </a:solidFill>
              </a:rPr>
              <a:t>Er muss dem Arbeitnehmer vom Arbeitgeber folgendermaßen übermittelt werden:</a:t>
            </a:r>
          </a:p>
          <a:p>
            <a:pPr marL="180975" algn="l">
              <a:lnSpc>
                <a:spcPct val="90000"/>
              </a:lnSpc>
            </a:pPr>
            <a:endParaRPr lang="de-DE" altLang="fr-FR" sz="1800" dirty="0">
              <a:solidFill>
                <a:schemeClr val="tx1"/>
              </a:solidFill>
            </a:endParaRPr>
          </a:p>
          <a:p>
            <a:pPr marL="352425" indent="-171450" algn="l">
              <a:lnSpc>
                <a:spcPct val="90000"/>
              </a:lnSpc>
              <a:buFont typeface="Courier New" panose="02070309020205020404" pitchFamily="49" charset="0"/>
              <a:buChar char="o"/>
            </a:pPr>
            <a:r>
              <a:rPr lang="de-DE" altLang="fr-FR" sz="1800" dirty="0">
                <a:solidFill>
                  <a:schemeClr val="tx1"/>
                </a:solidFill>
              </a:rPr>
              <a:t>    </a:t>
            </a:r>
            <a:r>
              <a:rPr lang="de-DE" altLang="fr-FR" sz="1800" b="1" dirty="0">
                <a:solidFill>
                  <a:schemeClr val="tx1"/>
                </a:solidFill>
              </a:rPr>
              <a:t>in Papierform </a:t>
            </a:r>
            <a:r>
              <a:rPr lang="de-DE" altLang="fr-FR" sz="1800" dirty="0">
                <a:solidFill>
                  <a:schemeClr val="tx1"/>
                </a:solidFill>
              </a:rPr>
              <a:t>oder</a:t>
            </a:r>
          </a:p>
          <a:p>
            <a:pPr marL="352425" indent="-171450" algn="l">
              <a:lnSpc>
                <a:spcPct val="90000"/>
              </a:lnSpc>
              <a:buFont typeface="Courier New" panose="02070309020205020404" pitchFamily="49" charset="0"/>
              <a:buChar char="o"/>
            </a:pPr>
            <a:r>
              <a:rPr lang="de-DE" altLang="fr-FR" sz="1800" dirty="0">
                <a:solidFill>
                  <a:schemeClr val="tx1"/>
                </a:solidFill>
              </a:rPr>
              <a:t>    </a:t>
            </a:r>
            <a:r>
              <a:rPr lang="de-DE" altLang="fr-FR" sz="1800" b="1" dirty="0">
                <a:solidFill>
                  <a:schemeClr val="tx1"/>
                </a:solidFill>
              </a:rPr>
              <a:t>in elektronischer Form</a:t>
            </a:r>
            <a:r>
              <a:rPr lang="de-DE" altLang="fr-FR" sz="1800" dirty="0">
                <a:solidFill>
                  <a:schemeClr val="tx1"/>
                </a:solidFill>
              </a:rPr>
              <a:t>, sofern:</a:t>
            </a:r>
          </a:p>
          <a:p>
            <a:pPr marL="809625" lvl="1" indent="-171450" algn="l">
              <a:lnSpc>
                <a:spcPct val="90000"/>
              </a:lnSpc>
              <a:buFont typeface="Wingdings" panose="05000000000000000000" pitchFamily="2" charset="2"/>
              <a:buChar char="§"/>
            </a:pPr>
            <a:r>
              <a:rPr lang="de-DE" altLang="fr-FR" sz="1800" dirty="0">
                <a:solidFill>
                  <a:schemeClr val="tx1"/>
                </a:solidFill>
              </a:rPr>
              <a:t>        er für den Arbeitnehmer zugänglich ist</a:t>
            </a:r>
          </a:p>
          <a:p>
            <a:pPr marL="809625" lvl="1" indent="-171450" algn="l">
              <a:lnSpc>
                <a:spcPct val="90000"/>
              </a:lnSpc>
              <a:buFont typeface="Wingdings" panose="05000000000000000000" pitchFamily="2" charset="2"/>
              <a:buChar char="§"/>
            </a:pPr>
            <a:r>
              <a:rPr lang="de-DE" altLang="fr-FR" sz="1800" dirty="0">
                <a:solidFill>
                  <a:schemeClr val="tx1"/>
                </a:solidFill>
              </a:rPr>
              <a:t>        er gespeichert und ausgedruckt werden kann</a:t>
            </a:r>
          </a:p>
          <a:p>
            <a:pPr marL="809625" lvl="1" indent="-171450" algn="l">
              <a:lnSpc>
                <a:spcPct val="90000"/>
              </a:lnSpc>
              <a:buFont typeface="Wingdings" panose="05000000000000000000" pitchFamily="2" charset="2"/>
              <a:buChar char="§"/>
            </a:pPr>
            <a:r>
              <a:rPr lang="de-DE" altLang="fr-FR" sz="1800" dirty="0">
                <a:solidFill>
                  <a:schemeClr val="tx1"/>
                </a:solidFill>
              </a:rPr>
              <a:t>        und der Arbeitgeber einen Übermittlungs- oder Empfangsnachweis aufbewahren kann.</a:t>
            </a:r>
          </a:p>
          <a:p>
            <a:pPr marL="360363" indent="-179388" algn="l">
              <a:lnSpc>
                <a:spcPct val="90000"/>
              </a:lnSpc>
              <a:buFont typeface="Courier New" panose="02070309020205020404" pitchFamily="49" charset="0"/>
              <a:buChar char="o"/>
            </a:pPr>
            <a:endParaRPr lang="de-DE" altLang="fr-FR" sz="1800" b="1" dirty="0">
              <a:solidFill>
                <a:schemeClr val="tx1"/>
              </a:solidFill>
            </a:endParaRPr>
          </a:p>
          <a:p>
            <a:pPr marL="180975" algn="l">
              <a:lnSpc>
                <a:spcPct val="90000"/>
              </a:lnSpc>
            </a:pPr>
            <a:endParaRPr lang="de-DE" altLang="fr-FR" sz="1800" b="1" dirty="0">
              <a:solidFill>
                <a:schemeClr val="tx1"/>
              </a:solidFill>
            </a:endParaRPr>
          </a:p>
          <a:p>
            <a:pPr marL="180975" algn="l">
              <a:lnSpc>
                <a:spcPct val="90000"/>
              </a:lnSpc>
            </a:pPr>
            <a:endParaRPr lang="de-DE" altLang="fr-FR" sz="1800" b="1" dirty="0">
              <a:solidFill>
                <a:schemeClr val="tx1"/>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dirty="0">
              <a:solidFill>
                <a:schemeClr val="tx1"/>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32</a:t>
            </a:fld>
            <a:endParaRPr lang="fr-FR" dirty="0"/>
          </a:p>
        </p:txBody>
      </p:sp>
    </p:spTree>
    <p:extLst>
      <p:ext uri="{BB962C8B-B14F-4D97-AF65-F5344CB8AC3E}">
        <p14:creationId xmlns:p14="http://schemas.microsoft.com/office/powerpoint/2010/main" val="3424732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a:solidFill>
                  <a:srgbClr val="FF0000"/>
                </a:solidFill>
              </a:rPr>
              <a:t>Der </a:t>
            </a:r>
            <a:r>
              <a:rPr lang="fr-LU" sz="2400" b="1" dirty="0" err="1">
                <a:solidFill>
                  <a:srgbClr val="FF0000"/>
                </a:solidFill>
              </a:rPr>
              <a:t>Arbeitsvertrag</a:t>
            </a:r>
            <a:r>
              <a:rPr lang="fr-LU" sz="2400" b="1" dirty="0">
                <a:solidFill>
                  <a:srgbClr val="FF0000"/>
                </a:solidFill>
              </a:rPr>
              <a:t>:</a:t>
            </a:r>
            <a:endParaRPr lang="fr-FR" sz="1000" dirty="0">
              <a:solidFill>
                <a:srgbClr val="FF0000"/>
              </a:solidFill>
            </a:endParaRPr>
          </a:p>
        </p:txBody>
      </p:sp>
      <p:sp>
        <p:nvSpPr>
          <p:cNvPr id="7" name="Rectangle 3"/>
          <p:cNvSpPr txBox="1">
            <a:spLocks noChangeArrowheads="1"/>
          </p:cNvSpPr>
          <p:nvPr/>
        </p:nvSpPr>
        <p:spPr>
          <a:xfrm>
            <a:off x="179512" y="744459"/>
            <a:ext cx="8507288" cy="60689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80975" algn="l">
              <a:lnSpc>
                <a:spcPct val="90000"/>
              </a:lnSpc>
            </a:pPr>
            <a:endParaRPr lang="de-DE" altLang="fr-FR" sz="900" b="1" dirty="0">
              <a:solidFill>
                <a:srgbClr val="FF0000"/>
              </a:solidFill>
            </a:endParaRPr>
          </a:p>
          <a:p>
            <a:pPr marL="180975" algn="l">
              <a:lnSpc>
                <a:spcPct val="90000"/>
              </a:lnSpc>
            </a:pPr>
            <a:r>
              <a:rPr lang="de-DE" altLang="fr-FR" sz="1800" b="1" dirty="0">
                <a:solidFill>
                  <a:srgbClr val="0070C0"/>
                </a:solidFill>
              </a:rPr>
              <a:t>Angaben die im Arbeitsvertrag enthalten sein müssen:</a:t>
            </a:r>
          </a:p>
          <a:p>
            <a:pPr marL="180975" algn="l">
              <a:lnSpc>
                <a:spcPct val="90000"/>
              </a:lnSpc>
            </a:pPr>
            <a:endParaRPr lang="de-DE" altLang="fr-FR" sz="900" dirty="0">
              <a:solidFill>
                <a:schemeClr val="tx1"/>
              </a:solidFill>
            </a:endParaRPr>
          </a:p>
          <a:p>
            <a:pPr marL="466725" indent="-285750" algn="just">
              <a:lnSpc>
                <a:spcPct val="90000"/>
              </a:lnSpc>
              <a:buFont typeface="Wingdings" panose="05000000000000000000" pitchFamily="2" charset="2"/>
              <a:buChar char="§"/>
            </a:pPr>
            <a:r>
              <a:rPr lang="de-DE" altLang="fr-FR" sz="1100" b="1" dirty="0">
                <a:solidFill>
                  <a:schemeClr val="tx1"/>
                </a:solidFill>
              </a:rPr>
              <a:t>die Personalien der Parteien </a:t>
            </a:r>
            <a:r>
              <a:rPr lang="de-DE" altLang="fr-FR" sz="1100" dirty="0">
                <a:solidFill>
                  <a:schemeClr val="tx1"/>
                </a:solidFill>
              </a:rPr>
              <a:t>des Arbeitsverhältnisses;</a:t>
            </a:r>
          </a:p>
          <a:p>
            <a:pPr marL="466725" indent="-285750" algn="just">
              <a:lnSpc>
                <a:spcPct val="90000"/>
              </a:lnSpc>
              <a:buFont typeface="Wingdings" panose="05000000000000000000" pitchFamily="2" charset="2"/>
              <a:buChar char="§"/>
            </a:pPr>
            <a:r>
              <a:rPr lang="de-DE" altLang="fr-FR" sz="1100" b="1" dirty="0">
                <a:solidFill>
                  <a:schemeClr val="tx1"/>
                </a:solidFill>
              </a:rPr>
              <a:t>das</a:t>
            </a:r>
            <a:r>
              <a:rPr lang="de-DE" altLang="fr-FR" sz="1100" dirty="0">
                <a:solidFill>
                  <a:schemeClr val="tx1"/>
                </a:solidFill>
              </a:rPr>
              <a:t> </a:t>
            </a:r>
            <a:r>
              <a:rPr lang="de-DE" altLang="fr-FR" sz="1100" b="1" dirty="0">
                <a:solidFill>
                  <a:schemeClr val="tx1"/>
                </a:solidFill>
              </a:rPr>
              <a:t>Datum des Beginns </a:t>
            </a:r>
            <a:r>
              <a:rPr lang="de-DE" altLang="fr-FR" sz="1100" dirty="0">
                <a:solidFill>
                  <a:schemeClr val="tx1"/>
                </a:solidFill>
              </a:rPr>
              <a:t>der Erfüllung des Arbeitsvertrags;</a:t>
            </a:r>
          </a:p>
          <a:p>
            <a:pPr marL="466725" indent="-285750" algn="just">
              <a:lnSpc>
                <a:spcPct val="90000"/>
              </a:lnSpc>
              <a:buFont typeface="Wingdings" panose="05000000000000000000" pitchFamily="2" charset="2"/>
              <a:buChar char="§"/>
            </a:pPr>
            <a:r>
              <a:rPr lang="de-DE" altLang="fr-FR" sz="1100" b="1" dirty="0">
                <a:solidFill>
                  <a:schemeClr val="tx1"/>
                </a:solidFill>
              </a:rPr>
              <a:t>den</a:t>
            </a:r>
            <a:r>
              <a:rPr lang="de-DE" altLang="fr-FR" sz="1100" dirty="0">
                <a:solidFill>
                  <a:schemeClr val="tx1"/>
                </a:solidFill>
              </a:rPr>
              <a:t> </a:t>
            </a:r>
            <a:r>
              <a:rPr lang="de-DE" altLang="fr-FR" sz="1100" b="1" dirty="0">
                <a:solidFill>
                  <a:schemeClr val="tx1"/>
                </a:solidFill>
              </a:rPr>
              <a:t>Arbeitsort</a:t>
            </a:r>
            <a:r>
              <a:rPr lang="de-DE" altLang="fr-FR" sz="1100" dirty="0">
                <a:solidFill>
                  <a:schemeClr val="tx1"/>
                </a:solidFill>
              </a:rPr>
              <a:t>, und falls es sich nicht um einen festen oder vorherrschenden Arbeitsort handelt, den Hinweis darauf, dass der Arbeitnehmer grundsätzlich an verschiedenen Orten und insbesondere im Ausland beschäftigt wird oder seinen Arbeitsort frei wählen kann, sowie den Sitz oder gegebenenfalls den Wohnsitz des Arbeitgebers;</a:t>
            </a:r>
          </a:p>
          <a:p>
            <a:pPr marL="466725" indent="-285750" algn="just">
              <a:lnSpc>
                <a:spcPct val="90000"/>
              </a:lnSpc>
              <a:buFont typeface="Wingdings" panose="05000000000000000000" pitchFamily="2" charset="2"/>
              <a:buChar char="§"/>
            </a:pPr>
            <a:r>
              <a:rPr lang="de-DE" altLang="fr-FR" sz="1100" b="1" dirty="0">
                <a:solidFill>
                  <a:schemeClr val="tx1"/>
                </a:solidFill>
              </a:rPr>
              <a:t>die Art der ausgeübten Tätigkeit </a:t>
            </a:r>
            <a:r>
              <a:rPr lang="de-DE" altLang="fr-FR" sz="1100" dirty="0">
                <a:solidFill>
                  <a:schemeClr val="tx1"/>
                </a:solidFill>
              </a:rPr>
              <a:t>und gegebenenfalls die Beschreibung der Funktionen oder Aufgaben, die dem Arbeitnehmer zum Zeitpunkt der Einstellung übertragen wurden, unbeschadet einer späteren neuen Zuteilung unter dem Vorbehalt der Einhaltung der Bestimmungen von Artikel L. 121-7;</a:t>
            </a:r>
          </a:p>
          <a:p>
            <a:pPr marL="466725" indent="-285750" algn="just">
              <a:lnSpc>
                <a:spcPct val="90000"/>
              </a:lnSpc>
              <a:buFont typeface="Wingdings" panose="05000000000000000000" pitchFamily="2" charset="2"/>
              <a:buChar char="§"/>
            </a:pPr>
            <a:r>
              <a:rPr lang="de-DE" altLang="fr-FR" sz="1100" b="1" dirty="0">
                <a:solidFill>
                  <a:schemeClr val="tx1"/>
                </a:solidFill>
              </a:rPr>
              <a:t>die reguläre tägliche oder wöchentliche Arbeitszeit </a:t>
            </a:r>
            <a:r>
              <a:rPr lang="de-DE" altLang="fr-FR" sz="1100" dirty="0">
                <a:solidFill>
                  <a:schemeClr val="tx1"/>
                </a:solidFill>
              </a:rPr>
              <a:t>des Arbeitnehmers und die Modalitäten zur Leistung von Überstunden und die entsprechende Vergütung sowie gegebenenfalls etwaige Modalitäten von Schichtänderungen (*);</a:t>
            </a:r>
          </a:p>
          <a:p>
            <a:pPr marL="466725" indent="-285750" algn="just">
              <a:lnSpc>
                <a:spcPct val="90000"/>
              </a:lnSpc>
              <a:buFont typeface="Wingdings" panose="05000000000000000000" pitchFamily="2" charset="2"/>
              <a:buChar char="§"/>
            </a:pPr>
            <a:r>
              <a:rPr lang="de-DE" altLang="fr-FR" sz="1100" b="1" dirty="0">
                <a:solidFill>
                  <a:schemeClr val="tx1"/>
                </a:solidFill>
              </a:rPr>
              <a:t>die normalen Arbeitszeiten</a:t>
            </a:r>
            <a:r>
              <a:rPr lang="de-DE" altLang="fr-FR" sz="1100" dirty="0">
                <a:solidFill>
                  <a:schemeClr val="tx1"/>
                </a:solidFill>
              </a:rPr>
              <a:t>;</a:t>
            </a:r>
          </a:p>
          <a:p>
            <a:pPr marL="466725" indent="-285750" algn="just">
              <a:lnSpc>
                <a:spcPct val="90000"/>
              </a:lnSpc>
              <a:buFont typeface="Wingdings" panose="05000000000000000000" pitchFamily="2" charset="2"/>
              <a:buChar char="§"/>
            </a:pPr>
            <a:r>
              <a:rPr lang="de-DE" altLang="fr-FR" sz="1100" b="1" dirty="0">
                <a:solidFill>
                  <a:schemeClr val="tx1"/>
                </a:solidFill>
              </a:rPr>
              <a:t>die Vergütung</a:t>
            </a:r>
            <a:r>
              <a:rPr lang="de-DE" altLang="fr-FR" sz="1100" dirty="0">
                <a:solidFill>
                  <a:schemeClr val="tx1"/>
                </a:solidFill>
              </a:rPr>
              <a:t>, einschließlich des Grundlohns und gegebenenfalls aller Lohnzuschläge, Zusatzvergütungen, etwaiger vereinbarter Gratifikationen oder Beteiligungen, die einzeln angegeben werden müssen, sowie die Zeitpunkte und Modalitäten der Auszahlung des Lohns, auf den der Arbeitnehmer Anspruch hat (*);</a:t>
            </a:r>
          </a:p>
          <a:p>
            <a:pPr marL="466725" indent="-285750" algn="just">
              <a:lnSpc>
                <a:spcPct val="90000"/>
              </a:lnSpc>
              <a:buFont typeface="Wingdings" panose="05000000000000000000" pitchFamily="2" charset="2"/>
              <a:buChar char="§"/>
            </a:pPr>
            <a:r>
              <a:rPr lang="de-DE" altLang="fr-FR" sz="1100" b="1" dirty="0">
                <a:solidFill>
                  <a:schemeClr val="tx1"/>
                </a:solidFill>
              </a:rPr>
              <a:t>die Dauer des bezahlten Urlaubs</a:t>
            </a:r>
            <a:r>
              <a:rPr lang="de-DE" altLang="fr-FR" sz="1100" dirty="0">
                <a:solidFill>
                  <a:schemeClr val="tx1"/>
                </a:solidFill>
              </a:rPr>
              <a:t>, auf den der Arbeitnehmer Anspruch hat, oder, falls dies zum Zeitpunkt des Vertragsabschlusses nicht angegeben werden kann, die Modalitäten der Gewährung und der Festlegung dieses Urlaubs (*);</a:t>
            </a:r>
          </a:p>
          <a:p>
            <a:pPr marL="466725" indent="-285750" algn="just">
              <a:lnSpc>
                <a:spcPct val="90000"/>
              </a:lnSpc>
              <a:buFont typeface="Wingdings" panose="05000000000000000000" pitchFamily="2" charset="2"/>
              <a:buChar char="§"/>
            </a:pPr>
            <a:r>
              <a:rPr lang="de-DE" altLang="fr-FR" sz="1100" b="1" dirty="0">
                <a:solidFill>
                  <a:schemeClr val="tx1"/>
                </a:solidFill>
              </a:rPr>
              <a:t>das bei der Kündigung des Arbeitsvertrags </a:t>
            </a:r>
            <a:r>
              <a:rPr lang="de-DE" altLang="fr-FR" sz="1100" dirty="0">
                <a:solidFill>
                  <a:schemeClr val="tx1"/>
                </a:solidFill>
              </a:rPr>
              <a:t>vom Arbeitgeber und vom Arbeitnehmer </a:t>
            </a:r>
            <a:r>
              <a:rPr lang="de-DE" altLang="fr-FR" sz="1100" b="1" dirty="0">
                <a:solidFill>
                  <a:schemeClr val="tx1"/>
                </a:solidFill>
              </a:rPr>
              <a:t>einzuhaltende Verfahren</a:t>
            </a:r>
            <a:r>
              <a:rPr lang="de-DE" altLang="fr-FR" sz="1100" dirty="0">
                <a:solidFill>
                  <a:schemeClr val="tx1"/>
                </a:solidFill>
              </a:rPr>
              <a:t>, einschließlich der formellen Anforderungen und der Länge der Kündigungsfristen, oder, falls diese Angabe zum Zeitpunkt des Vertragsabschlusses nicht möglich ist, die Modalitäten der Festsetzung dieser Kündigungsfristen (*);</a:t>
            </a:r>
          </a:p>
          <a:p>
            <a:pPr marL="466725" indent="-285750" algn="just">
              <a:lnSpc>
                <a:spcPct val="90000"/>
              </a:lnSpc>
              <a:buFont typeface="Wingdings" panose="05000000000000000000" pitchFamily="2" charset="2"/>
              <a:buChar char="§"/>
            </a:pPr>
            <a:r>
              <a:rPr lang="de-DE" altLang="fr-FR" sz="1100" b="1" dirty="0">
                <a:solidFill>
                  <a:schemeClr val="tx1"/>
                </a:solidFill>
              </a:rPr>
              <a:t>gegebenenfalls</a:t>
            </a:r>
            <a:r>
              <a:rPr lang="de-DE" altLang="fr-FR" sz="1100" dirty="0">
                <a:solidFill>
                  <a:schemeClr val="tx1"/>
                </a:solidFill>
              </a:rPr>
              <a:t> </a:t>
            </a:r>
            <a:r>
              <a:rPr lang="de-DE" altLang="fr-FR" sz="1100" b="1" dirty="0">
                <a:solidFill>
                  <a:schemeClr val="tx1"/>
                </a:solidFill>
              </a:rPr>
              <a:t>die Dauer </a:t>
            </a:r>
            <a:r>
              <a:rPr lang="de-DE" altLang="fr-FR" sz="1100" dirty="0">
                <a:solidFill>
                  <a:schemeClr val="tx1"/>
                </a:solidFill>
              </a:rPr>
              <a:t>und die Anwendungsbedingungen </a:t>
            </a:r>
            <a:r>
              <a:rPr lang="de-DE" altLang="fr-FR" sz="1100" b="1" dirty="0">
                <a:solidFill>
                  <a:schemeClr val="tx1"/>
                </a:solidFill>
              </a:rPr>
              <a:t>der Probezeit </a:t>
            </a:r>
            <a:r>
              <a:rPr lang="de-DE" altLang="fr-FR" sz="1100" dirty="0">
                <a:solidFill>
                  <a:schemeClr val="tx1"/>
                </a:solidFill>
              </a:rPr>
              <a:t>(*);</a:t>
            </a:r>
          </a:p>
          <a:p>
            <a:pPr marL="466725" indent="-285750" algn="just">
              <a:lnSpc>
                <a:spcPct val="90000"/>
              </a:lnSpc>
              <a:buFont typeface="Wingdings" panose="05000000000000000000" pitchFamily="2" charset="2"/>
              <a:buChar char="§"/>
            </a:pPr>
            <a:r>
              <a:rPr lang="de-DE" altLang="fr-FR" sz="1100" dirty="0">
                <a:solidFill>
                  <a:schemeClr val="tx1"/>
                </a:solidFill>
              </a:rPr>
              <a:t>die von den Parteien vereinbarten Ausnahmeregelungen oder </a:t>
            </a:r>
            <a:r>
              <a:rPr lang="de-DE" altLang="fr-FR" sz="1100" b="1" dirty="0">
                <a:solidFill>
                  <a:schemeClr val="tx1"/>
                </a:solidFill>
              </a:rPr>
              <a:t>Zusatzklauseln</a:t>
            </a:r>
            <a:r>
              <a:rPr lang="de-DE" altLang="fr-FR" sz="1100" dirty="0">
                <a:solidFill>
                  <a:schemeClr val="tx1"/>
                </a:solidFill>
              </a:rPr>
              <a:t>;</a:t>
            </a:r>
          </a:p>
          <a:p>
            <a:pPr marL="466725" indent="-285750" algn="just">
              <a:lnSpc>
                <a:spcPct val="90000"/>
              </a:lnSpc>
              <a:buFont typeface="Wingdings" panose="05000000000000000000" pitchFamily="2" charset="2"/>
              <a:buChar char="§"/>
            </a:pPr>
            <a:r>
              <a:rPr lang="de-DE" altLang="fr-FR" sz="1100" b="1" dirty="0">
                <a:solidFill>
                  <a:schemeClr val="tx1"/>
                </a:solidFill>
              </a:rPr>
              <a:t>gegebenenfalls die Angabe der Tarifverträge</a:t>
            </a:r>
            <a:r>
              <a:rPr lang="de-DE" altLang="fr-FR" sz="1100" dirty="0">
                <a:solidFill>
                  <a:schemeClr val="tx1"/>
                </a:solidFill>
              </a:rPr>
              <a:t>, in denen die Arbeitsbedingungen des Arbeitnehmers geregelt sind, oder bei außerhalb des Unternehmens durch einzelne paritätische Stellen oder Institutionen abgeschlossenen Tarifverträgen die Angabe solcher Stellen oder paritätischen Institutionen, in deren Rahmen sie abgeschlossen wurden;</a:t>
            </a:r>
          </a:p>
          <a:p>
            <a:pPr marL="466725" indent="-285750" algn="just">
              <a:lnSpc>
                <a:spcPct val="90000"/>
              </a:lnSpc>
              <a:buFont typeface="Wingdings" panose="05000000000000000000" pitchFamily="2" charset="2"/>
              <a:buChar char="§"/>
            </a:pPr>
            <a:r>
              <a:rPr lang="de-DE" altLang="fr-FR" sz="1100" b="1" dirty="0">
                <a:solidFill>
                  <a:schemeClr val="tx1"/>
                </a:solidFill>
              </a:rPr>
              <a:t>die Identität der Sozialversicherungsträger</a:t>
            </a:r>
            <a:r>
              <a:rPr lang="de-DE" altLang="fr-FR" sz="1100" dirty="0">
                <a:solidFill>
                  <a:schemeClr val="tx1"/>
                </a:solidFill>
              </a:rPr>
              <a:t>, die die Sozialbeiträge erhalten, und das entsprechende Sozialversicherungsschutzsystem sowie gegebenenfalls Angaben zu einem bestehenden Zusatzrentensystem und dessen Merkmalen, zum verpflichtenden oder freiwilligen Charakter dieses Systems, zu den Ansprüchen auf damit verbundene Leistungen sowie zu einer etwaigen Verpflichtung zu persönlichen Beitragszahlungen (*);</a:t>
            </a:r>
          </a:p>
          <a:p>
            <a:pPr marL="466725" indent="-285750" algn="just">
              <a:lnSpc>
                <a:spcPct val="90000"/>
              </a:lnSpc>
              <a:buFont typeface="Wingdings" panose="05000000000000000000" pitchFamily="2" charset="2"/>
              <a:buChar char="§"/>
            </a:pPr>
            <a:r>
              <a:rPr lang="de-DE" altLang="fr-FR" sz="1100" b="1" dirty="0">
                <a:solidFill>
                  <a:schemeClr val="tx1"/>
                </a:solidFill>
              </a:rPr>
              <a:t>gegebenenfalls den Anspruch auf </a:t>
            </a:r>
            <a:r>
              <a:rPr lang="de-DE" altLang="fr-FR" sz="1100" dirty="0">
                <a:solidFill>
                  <a:schemeClr val="tx1"/>
                </a:solidFill>
              </a:rPr>
              <a:t>vom Arbeitgeber bereitgestellte </a:t>
            </a:r>
            <a:r>
              <a:rPr lang="de-DE" altLang="fr-FR" sz="1100" b="1" dirty="0">
                <a:solidFill>
                  <a:schemeClr val="tx1"/>
                </a:solidFill>
              </a:rPr>
              <a:t>Fortbildung</a:t>
            </a:r>
            <a:r>
              <a:rPr lang="de-DE" altLang="fr-FR" sz="1100" dirty="0">
                <a:solidFill>
                  <a:schemeClr val="tx1"/>
                </a:solidFill>
              </a:rPr>
              <a:t> (*).</a:t>
            </a:r>
          </a:p>
          <a:p>
            <a:pPr marL="360363" indent="-179388" algn="l">
              <a:lnSpc>
                <a:spcPct val="90000"/>
              </a:lnSpc>
              <a:buFont typeface="Courier New" panose="02070309020205020404" pitchFamily="49" charset="0"/>
              <a:buChar char="o"/>
            </a:pPr>
            <a:endParaRPr lang="de-DE" altLang="fr-FR" sz="1000" b="1" dirty="0">
              <a:solidFill>
                <a:schemeClr val="tx1"/>
              </a:solidFill>
            </a:endParaRPr>
          </a:p>
          <a:p>
            <a:pPr marL="180975" algn="just">
              <a:lnSpc>
                <a:spcPct val="90000"/>
              </a:lnSpc>
            </a:pPr>
            <a:r>
              <a:rPr lang="de-DE" altLang="fr-FR" sz="1000" dirty="0">
                <a:solidFill>
                  <a:schemeClr val="tx1"/>
                </a:solidFill>
              </a:rPr>
              <a:t>Einige dieser Angaben, insbesondere diejenigen, denen ein (*) folgt, können durch einen Hinweis auf die Rechts- und Verwaltungsvorschriften bzw. die Satzungsbestimmungen oder Tarifverträge erteilt werden, die für die entsprechenden Bereiche gelten.</a:t>
            </a:r>
          </a:p>
          <a:p>
            <a:pPr marL="180975" algn="l">
              <a:lnSpc>
                <a:spcPct val="90000"/>
              </a:lnSpc>
            </a:pPr>
            <a:endParaRPr lang="de-DE" altLang="fr-FR" sz="1000" b="1" dirty="0">
              <a:solidFill>
                <a:schemeClr val="tx1"/>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dirty="0">
              <a:solidFill>
                <a:schemeClr val="tx1"/>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33</a:t>
            </a:fld>
            <a:endParaRPr lang="fr-FR" dirty="0"/>
          </a:p>
        </p:txBody>
      </p:sp>
    </p:spTree>
    <p:extLst>
      <p:ext uri="{BB962C8B-B14F-4D97-AF65-F5344CB8AC3E}">
        <p14:creationId xmlns:p14="http://schemas.microsoft.com/office/powerpoint/2010/main" val="1500708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a:solidFill>
                  <a:srgbClr val="FF0000"/>
                </a:solidFill>
              </a:rPr>
              <a:t>Der </a:t>
            </a:r>
            <a:r>
              <a:rPr lang="fr-LU" sz="2400" b="1" dirty="0" err="1">
                <a:solidFill>
                  <a:srgbClr val="FF0000"/>
                </a:solidFill>
              </a:rPr>
              <a:t>Arbeitsvertrag</a:t>
            </a:r>
            <a:r>
              <a:rPr lang="fr-LU" sz="2400" b="1" dirty="0">
                <a:solidFill>
                  <a:srgbClr val="FF0000"/>
                </a:solidFill>
              </a:rPr>
              <a:t>:</a:t>
            </a:r>
            <a:endParaRPr lang="fr-FR" sz="1000" dirty="0">
              <a:solidFill>
                <a:srgbClr val="FF0000"/>
              </a:solidFill>
            </a:endParaRPr>
          </a:p>
        </p:txBody>
      </p:sp>
      <p:sp>
        <p:nvSpPr>
          <p:cNvPr id="7" name="Rectangle 3"/>
          <p:cNvSpPr txBox="1">
            <a:spLocks noChangeArrowheads="1"/>
          </p:cNvSpPr>
          <p:nvPr/>
        </p:nvSpPr>
        <p:spPr>
          <a:xfrm>
            <a:off x="0" y="744459"/>
            <a:ext cx="9144000" cy="57088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80975" algn="l">
              <a:lnSpc>
                <a:spcPct val="90000"/>
              </a:lnSpc>
            </a:pPr>
            <a:r>
              <a:rPr lang="de-DE" altLang="fr-FR" sz="1800" b="1" dirty="0">
                <a:solidFill>
                  <a:srgbClr val="FF0000"/>
                </a:solidFill>
              </a:rPr>
              <a:t>Arbeitszeit ohne Bezugszeitraum:</a:t>
            </a:r>
          </a:p>
          <a:p>
            <a:pPr marL="180975" algn="l">
              <a:lnSpc>
                <a:spcPct val="90000"/>
              </a:lnSpc>
            </a:pPr>
            <a:endParaRPr lang="de-DE" altLang="fr-FR" sz="800" dirty="0">
              <a:solidFill>
                <a:schemeClr val="tx1"/>
              </a:solidFill>
            </a:endParaRPr>
          </a:p>
          <a:p>
            <a:pPr marL="180975" algn="l">
              <a:lnSpc>
                <a:spcPct val="90000"/>
              </a:lnSpc>
            </a:pPr>
            <a:r>
              <a:rPr lang="de-DE" altLang="fr-FR" sz="1800" dirty="0">
                <a:solidFill>
                  <a:schemeClr val="tx1"/>
                </a:solidFill>
              </a:rPr>
              <a:t>Die Arbeitszeit darf 8 Stunden pro Tag und 40 Stunden pro Woche nicht überschreiten.</a:t>
            </a:r>
          </a:p>
          <a:p>
            <a:pPr marL="180975" algn="l">
              <a:lnSpc>
                <a:spcPct val="90000"/>
              </a:lnSpc>
            </a:pPr>
            <a:endParaRPr lang="de-DE" altLang="fr-FR" sz="800" dirty="0">
              <a:solidFill>
                <a:schemeClr val="tx1"/>
              </a:solidFill>
            </a:endParaRPr>
          </a:p>
          <a:p>
            <a:pPr marL="180975" algn="l">
              <a:lnSpc>
                <a:spcPct val="90000"/>
              </a:lnSpc>
            </a:pPr>
            <a:r>
              <a:rPr lang="de-DE" altLang="fr-FR" sz="1800" dirty="0">
                <a:solidFill>
                  <a:schemeClr val="tx1"/>
                </a:solidFill>
              </a:rPr>
              <a:t>Die Arbeitsstunden, die über die gesetzlich festgelegte reguläre Tages- und Wochenarbeitszeit hinaus geleistet werden, d. h. 8 Stunden pro Tag und 40 Stunden pro Woche, gelten als </a:t>
            </a:r>
            <a:r>
              <a:rPr lang="de-DE" altLang="fr-FR" sz="1800" b="1" dirty="0">
                <a:solidFill>
                  <a:schemeClr val="tx1"/>
                </a:solidFill>
              </a:rPr>
              <a:t>Überstunden.</a:t>
            </a:r>
            <a:endParaRPr lang="de-DE" altLang="fr-FR" sz="1800" dirty="0">
              <a:solidFill>
                <a:schemeClr val="tx1"/>
              </a:solidFill>
            </a:endParaRPr>
          </a:p>
          <a:p>
            <a:pPr marL="180975" algn="l">
              <a:lnSpc>
                <a:spcPct val="90000"/>
              </a:lnSpc>
            </a:pPr>
            <a:endParaRPr lang="de-DE" altLang="fr-FR" sz="800" dirty="0">
              <a:solidFill>
                <a:schemeClr val="tx1"/>
              </a:solidFill>
            </a:endParaRPr>
          </a:p>
          <a:p>
            <a:pPr marL="180975" algn="l">
              <a:lnSpc>
                <a:spcPct val="90000"/>
              </a:lnSpc>
            </a:pPr>
            <a:r>
              <a:rPr lang="de-DE" altLang="fr-FR" sz="1800" b="1" dirty="0">
                <a:solidFill>
                  <a:srgbClr val="FF0000"/>
                </a:solidFill>
              </a:rPr>
              <a:t>Arbeitszeit mit Bezugszeitraum:</a:t>
            </a:r>
          </a:p>
          <a:p>
            <a:pPr marL="180975" algn="l">
              <a:lnSpc>
                <a:spcPct val="90000"/>
              </a:lnSpc>
            </a:pPr>
            <a:endParaRPr lang="de-DE" altLang="fr-FR" sz="800" dirty="0">
              <a:solidFill>
                <a:schemeClr val="tx1"/>
              </a:solidFill>
            </a:endParaRPr>
          </a:p>
          <a:p>
            <a:pPr marL="180975" algn="just">
              <a:lnSpc>
                <a:spcPct val="90000"/>
              </a:lnSpc>
            </a:pPr>
            <a:r>
              <a:rPr lang="de-DE" altLang="fr-FR" sz="1800" dirty="0">
                <a:solidFill>
                  <a:schemeClr val="tx1"/>
                </a:solidFill>
              </a:rPr>
              <a:t>Arbeitnehmer können </a:t>
            </a:r>
            <a:r>
              <a:rPr lang="de-DE" altLang="fr-FR" sz="1800" b="1" dirty="0">
                <a:solidFill>
                  <a:schemeClr val="tx1"/>
                </a:solidFill>
              </a:rPr>
              <a:t>bis zu 10 Stunden pro Tag und 48 Stunden pro Woche </a:t>
            </a:r>
            <a:r>
              <a:rPr lang="de-DE" altLang="fr-FR" sz="1800" dirty="0">
                <a:solidFill>
                  <a:schemeClr val="tx1"/>
                </a:solidFill>
              </a:rPr>
              <a:t>arbeiten, </a:t>
            </a:r>
            <a:r>
              <a:rPr lang="de-DE" altLang="fr-FR" sz="1800" b="1" dirty="0">
                <a:solidFill>
                  <a:schemeClr val="tx1"/>
                </a:solidFill>
              </a:rPr>
              <a:t>sofern</a:t>
            </a:r>
            <a:r>
              <a:rPr lang="de-DE" altLang="fr-FR" sz="1800" dirty="0">
                <a:solidFill>
                  <a:schemeClr val="tx1"/>
                </a:solidFill>
              </a:rPr>
              <a:t> die durchschnittliche wöchentliche Arbeitszeit, berechnet über einen </a:t>
            </a:r>
            <a:r>
              <a:rPr lang="de-DE" altLang="fr-FR" sz="1800" b="1" dirty="0">
                <a:solidFill>
                  <a:schemeClr val="tx1"/>
                </a:solidFill>
              </a:rPr>
              <a:t>Bezugszeitraum von maximal 6 Monaten</a:t>
            </a:r>
            <a:r>
              <a:rPr lang="de-DE" altLang="fr-FR" sz="1800" dirty="0">
                <a:solidFill>
                  <a:schemeClr val="tx1"/>
                </a:solidFill>
              </a:rPr>
              <a:t>, weder </a:t>
            </a:r>
            <a:r>
              <a:rPr lang="de-DE" altLang="fr-FR" sz="1800" b="1" dirty="0">
                <a:solidFill>
                  <a:schemeClr val="tx1"/>
                </a:solidFill>
              </a:rPr>
              <a:t>40 Stunden </a:t>
            </a:r>
            <a:r>
              <a:rPr lang="de-DE" altLang="fr-FR" sz="1800" dirty="0">
                <a:solidFill>
                  <a:schemeClr val="tx1"/>
                </a:solidFill>
              </a:rPr>
              <a:t>noch die im Tarifvertrag festgelegte </a:t>
            </a:r>
            <a:r>
              <a:rPr lang="de-DE" altLang="fr-FR" sz="1800" b="1" dirty="0">
                <a:solidFill>
                  <a:schemeClr val="tx1"/>
                </a:solidFill>
              </a:rPr>
              <a:t>maximale wöchentliche Arbeitszeit </a:t>
            </a:r>
            <a:r>
              <a:rPr lang="de-DE" altLang="fr-FR" sz="1800" dirty="0">
                <a:solidFill>
                  <a:schemeClr val="tx1"/>
                </a:solidFill>
              </a:rPr>
              <a:t>überschreitet.</a:t>
            </a:r>
          </a:p>
          <a:p>
            <a:pPr marL="180975" algn="just">
              <a:lnSpc>
                <a:spcPct val="90000"/>
              </a:lnSpc>
            </a:pPr>
            <a:endParaRPr lang="de-DE" altLang="fr-FR" sz="800" dirty="0">
              <a:solidFill>
                <a:schemeClr val="tx1"/>
              </a:solidFill>
            </a:endParaRPr>
          </a:p>
          <a:p>
            <a:pPr marL="180975" algn="just">
              <a:lnSpc>
                <a:spcPct val="90000"/>
              </a:lnSpc>
            </a:pPr>
            <a:r>
              <a:rPr lang="de-DE" altLang="fr-FR" sz="1800" dirty="0">
                <a:solidFill>
                  <a:schemeClr val="tx1"/>
                </a:solidFill>
              </a:rPr>
              <a:t>Im Rahmen dieses Bezugszeitraums können Arbeitnehmer auch </a:t>
            </a:r>
            <a:r>
              <a:rPr lang="de-DE" altLang="fr-FR" sz="1800" b="1" dirty="0">
                <a:solidFill>
                  <a:schemeClr val="tx1"/>
                </a:solidFill>
              </a:rPr>
              <a:t>bis zu 12 Stunden pro Tag und 60 Stunden pro Woche </a:t>
            </a:r>
            <a:r>
              <a:rPr lang="de-DE" altLang="fr-FR" sz="1800" dirty="0">
                <a:solidFill>
                  <a:schemeClr val="tx1"/>
                </a:solidFill>
              </a:rPr>
              <a:t>über einen Zeitraum von </a:t>
            </a:r>
            <a:r>
              <a:rPr lang="de-DE" altLang="fr-FR" sz="1800" b="1" dirty="0">
                <a:solidFill>
                  <a:schemeClr val="tx1"/>
                </a:solidFill>
              </a:rPr>
              <a:t>höchstens 6 Wochen im Jahr </a:t>
            </a:r>
            <a:r>
              <a:rPr lang="de-DE" altLang="fr-FR" sz="1800" dirty="0">
                <a:solidFill>
                  <a:schemeClr val="tx1"/>
                </a:solidFill>
              </a:rPr>
              <a:t>gearbeitet werden, </a:t>
            </a:r>
            <a:r>
              <a:rPr lang="de-DE" altLang="fr-FR" sz="1800" b="1" dirty="0">
                <a:solidFill>
                  <a:schemeClr val="tx1"/>
                </a:solidFill>
              </a:rPr>
              <a:t>sofern</a:t>
            </a:r>
            <a:r>
              <a:rPr lang="de-DE" altLang="fr-FR" sz="1800" dirty="0">
                <a:solidFill>
                  <a:schemeClr val="tx1"/>
                </a:solidFill>
              </a:rPr>
              <a:t> die durchschnittliche wöchentliche Arbeitszeit, berechnet auf einem </a:t>
            </a:r>
            <a:r>
              <a:rPr lang="de-DE" altLang="fr-FR" sz="1800" b="1" dirty="0">
                <a:solidFill>
                  <a:schemeClr val="tx1"/>
                </a:solidFill>
              </a:rPr>
              <a:t>Bezugszeitraum von 6 Monaten</a:t>
            </a:r>
            <a:r>
              <a:rPr lang="de-DE" altLang="fr-FR" sz="1800" dirty="0">
                <a:solidFill>
                  <a:schemeClr val="tx1"/>
                </a:solidFill>
              </a:rPr>
              <a:t>, erreicht wird Die Höchstarbeitszeit darf weder </a:t>
            </a:r>
            <a:r>
              <a:rPr lang="de-DE" altLang="fr-FR" sz="1800" b="1" dirty="0">
                <a:solidFill>
                  <a:schemeClr val="tx1"/>
                </a:solidFill>
              </a:rPr>
              <a:t>40 Stunden </a:t>
            </a:r>
            <a:r>
              <a:rPr lang="de-DE" altLang="fr-FR" sz="1800" dirty="0">
                <a:solidFill>
                  <a:schemeClr val="tx1"/>
                </a:solidFill>
              </a:rPr>
              <a:t>noch die kollektivvertraglich festgelegte </a:t>
            </a:r>
            <a:r>
              <a:rPr lang="de-DE" altLang="fr-FR" sz="1800" b="1" dirty="0">
                <a:solidFill>
                  <a:schemeClr val="tx1"/>
                </a:solidFill>
              </a:rPr>
              <a:t>maximale wöchentliche Arbeitszeit </a:t>
            </a:r>
            <a:r>
              <a:rPr lang="de-DE" altLang="fr-FR" sz="1800" dirty="0">
                <a:solidFill>
                  <a:schemeClr val="tx1"/>
                </a:solidFill>
              </a:rPr>
              <a:t>überschreiten.</a:t>
            </a:r>
          </a:p>
          <a:p>
            <a:pPr marL="180975" algn="just">
              <a:lnSpc>
                <a:spcPct val="90000"/>
              </a:lnSpc>
            </a:pPr>
            <a:endParaRPr lang="de-DE" altLang="fr-FR" sz="1800" dirty="0">
              <a:solidFill>
                <a:schemeClr val="tx1"/>
              </a:solidFill>
            </a:endParaRPr>
          </a:p>
          <a:p>
            <a:pPr marL="180975" algn="just">
              <a:lnSpc>
                <a:spcPct val="90000"/>
              </a:lnSpc>
            </a:pPr>
            <a:endParaRPr lang="de-DE" altLang="fr-FR" sz="1800" dirty="0">
              <a:solidFill>
                <a:schemeClr val="tx1"/>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dirty="0">
              <a:solidFill>
                <a:schemeClr val="tx1"/>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34</a:t>
            </a:fld>
            <a:endParaRPr lang="fr-FR" dirty="0"/>
          </a:p>
        </p:txBody>
      </p:sp>
    </p:spTree>
    <p:extLst>
      <p:ext uri="{BB962C8B-B14F-4D97-AF65-F5344CB8AC3E}">
        <p14:creationId xmlns:p14="http://schemas.microsoft.com/office/powerpoint/2010/main" val="3686915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a:solidFill>
                  <a:srgbClr val="FF0000"/>
                </a:solidFill>
              </a:rPr>
              <a:t>Der </a:t>
            </a:r>
            <a:r>
              <a:rPr lang="fr-LU" sz="2400" b="1" dirty="0" err="1">
                <a:solidFill>
                  <a:srgbClr val="FF0000"/>
                </a:solidFill>
              </a:rPr>
              <a:t>Arbeitsvertrag</a:t>
            </a:r>
            <a:r>
              <a:rPr lang="fr-LU" sz="2400" b="1" dirty="0">
                <a:solidFill>
                  <a:srgbClr val="FF0000"/>
                </a:solidFill>
              </a:rPr>
              <a:t>:</a:t>
            </a:r>
            <a:endParaRPr lang="fr-FR" sz="1000" dirty="0">
              <a:solidFill>
                <a:srgbClr val="FF0000"/>
              </a:solidFill>
            </a:endParaRPr>
          </a:p>
        </p:txBody>
      </p:sp>
      <p:sp>
        <p:nvSpPr>
          <p:cNvPr id="7" name="Rectangle 3"/>
          <p:cNvSpPr txBox="1">
            <a:spLocks noChangeArrowheads="1"/>
          </p:cNvSpPr>
          <p:nvPr/>
        </p:nvSpPr>
        <p:spPr>
          <a:xfrm>
            <a:off x="0" y="744459"/>
            <a:ext cx="9144000" cy="57088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80975" algn="just">
              <a:lnSpc>
                <a:spcPct val="90000"/>
              </a:lnSpc>
            </a:pPr>
            <a:r>
              <a:rPr lang="de-DE" altLang="fr-FR" sz="1800" dirty="0">
                <a:solidFill>
                  <a:schemeClr val="tx1"/>
                </a:solidFill>
              </a:rPr>
              <a:t>Bei Anwendung eines </a:t>
            </a:r>
            <a:r>
              <a:rPr lang="de-DE" altLang="fr-FR" sz="1800" b="1" dirty="0">
                <a:solidFill>
                  <a:schemeClr val="tx1"/>
                </a:solidFill>
              </a:rPr>
              <a:t>Bezugszeitraums zwischen mehr als 1 Monat und maximal 2 Monaten :</a:t>
            </a:r>
          </a:p>
          <a:p>
            <a:pPr marL="180975" algn="just">
              <a:lnSpc>
                <a:spcPct val="90000"/>
              </a:lnSpc>
            </a:pPr>
            <a:r>
              <a:rPr lang="de-DE" altLang="fr-FR" sz="1800" dirty="0">
                <a:solidFill>
                  <a:schemeClr val="tx1"/>
                </a:solidFill>
              </a:rPr>
              <a:t>-&gt; Dem Arbeitnehmer steht ein zusätzlicher </a:t>
            </a:r>
            <a:r>
              <a:rPr lang="de-DE" altLang="fr-FR" sz="1800" b="1" dirty="0">
                <a:solidFill>
                  <a:schemeClr val="tx1"/>
                </a:solidFill>
              </a:rPr>
              <a:t>Urlaub von 1,5 Tagen pro Jahr </a:t>
            </a:r>
            <a:r>
              <a:rPr lang="de-DE" altLang="fr-FR" sz="1800" dirty="0">
                <a:solidFill>
                  <a:schemeClr val="tx1"/>
                </a:solidFill>
              </a:rPr>
              <a:t>zu</a:t>
            </a:r>
          </a:p>
          <a:p>
            <a:pPr marL="180975" algn="just">
              <a:lnSpc>
                <a:spcPct val="90000"/>
              </a:lnSpc>
            </a:pPr>
            <a:endParaRPr lang="de-DE" altLang="fr-FR" sz="1800" dirty="0">
              <a:solidFill>
                <a:schemeClr val="tx1"/>
              </a:solidFill>
            </a:endParaRPr>
          </a:p>
          <a:p>
            <a:pPr marL="180975" algn="just">
              <a:lnSpc>
                <a:spcPct val="90000"/>
              </a:lnSpc>
            </a:pPr>
            <a:r>
              <a:rPr lang="de-DE" altLang="fr-FR" sz="1800" dirty="0">
                <a:solidFill>
                  <a:schemeClr val="tx1"/>
                </a:solidFill>
              </a:rPr>
              <a:t>Bei Anwendung eines </a:t>
            </a:r>
            <a:r>
              <a:rPr lang="de-DE" altLang="fr-FR" sz="1800" b="1" dirty="0">
                <a:solidFill>
                  <a:schemeClr val="tx1"/>
                </a:solidFill>
              </a:rPr>
              <a:t>Bezugszeitraums</a:t>
            </a:r>
            <a:r>
              <a:rPr lang="de-DE" altLang="fr-FR" sz="1800" dirty="0">
                <a:solidFill>
                  <a:schemeClr val="tx1"/>
                </a:solidFill>
              </a:rPr>
              <a:t> </a:t>
            </a:r>
            <a:r>
              <a:rPr lang="de-DE" altLang="fr-FR" sz="1800" b="1" dirty="0">
                <a:solidFill>
                  <a:schemeClr val="tx1"/>
                </a:solidFill>
              </a:rPr>
              <a:t>zwischen mehr als 2 Monaten und maximal 3 Monaten :</a:t>
            </a:r>
          </a:p>
          <a:p>
            <a:pPr marL="180975" algn="just">
              <a:lnSpc>
                <a:spcPct val="90000"/>
              </a:lnSpc>
            </a:pPr>
            <a:r>
              <a:rPr lang="de-DE" altLang="fr-FR" sz="1800" dirty="0">
                <a:solidFill>
                  <a:schemeClr val="tx1"/>
                </a:solidFill>
              </a:rPr>
              <a:t>-&gt; Dem Arbeitnehmer steht ein zusätzlicher </a:t>
            </a:r>
            <a:r>
              <a:rPr lang="de-DE" altLang="fr-FR" sz="1800" b="1" dirty="0">
                <a:solidFill>
                  <a:schemeClr val="tx1"/>
                </a:solidFill>
              </a:rPr>
              <a:t>Urlaub von 3 Tagen pro Jahr </a:t>
            </a:r>
            <a:r>
              <a:rPr lang="de-DE" altLang="fr-FR" sz="1800" dirty="0">
                <a:solidFill>
                  <a:schemeClr val="tx1"/>
                </a:solidFill>
              </a:rPr>
              <a:t>zu</a:t>
            </a:r>
          </a:p>
          <a:p>
            <a:pPr marL="180975" algn="just">
              <a:lnSpc>
                <a:spcPct val="90000"/>
              </a:lnSpc>
            </a:pPr>
            <a:endParaRPr lang="de-DE" altLang="fr-FR" sz="1800" dirty="0">
              <a:solidFill>
                <a:schemeClr val="tx1"/>
              </a:solidFill>
            </a:endParaRPr>
          </a:p>
          <a:p>
            <a:pPr marL="180975" algn="just">
              <a:lnSpc>
                <a:spcPct val="90000"/>
              </a:lnSpc>
            </a:pPr>
            <a:r>
              <a:rPr lang="de-DE" altLang="fr-FR" sz="1800" dirty="0">
                <a:solidFill>
                  <a:schemeClr val="tx1"/>
                </a:solidFill>
              </a:rPr>
              <a:t>Bei Anwendung eines </a:t>
            </a:r>
            <a:r>
              <a:rPr lang="de-DE" altLang="fr-FR" sz="1800" b="1" dirty="0">
                <a:solidFill>
                  <a:schemeClr val="tx1"/>
                </a:solidFill>
              </a:rPr>
              <a:t>Bezugszeitraums zwischen mehr als 4 Monaten und maximal 6 Monaten :</a:t>
            </a:r>
          </a:p>
          <a:p>
            <a:pPr marL="180975" algn="just">
              <a:lnSpc>
                <a:spcPct val="90000"/>
              </a:lnSpc>
            </a:pPr>
            <a:r>
              <a:rPr lang="de-DE" altLang="fr-FR" sz="1800" dirty="0">
                <a:solidFill>
                  <a:schemeClr val="tx1"/>
                </a:solidFill>
              </a:rPr>
              <a:t>-&gt; Dem Arbeitnehmer steht ein zusätzlicher </a:t>
            </a:r>
            <a:r>
              <a:rPr lang="de-DE" altLang="fr-FR" sz="1800" b="1" dirty="0">
                <a:solidFill>
                  <a:schemeClr val="tx1"/>
                </a:solidFill>
              </a:rPr>
              <a:t>Urlaub von 4 Tagen pro Jahr </a:t>
            </a:r>
            <a:r>
              <a:rPr lang="de-DE" altLang="fr-FR" sz="1800" dirty="0">
                <a:solidFill>
                  <a:schemeClr val="tx1"/>
                </a:solidFill>
              </a:rPr>
              <a:t>zu</a:t>
            </a:r>
          </a:p>
          <a:p>
            <a:pPr marL="180975" algn="just">
              <a:lnSpc>
                <a:spcPct val="90000"/>
              </a:lnSpc>
            </a:pPr>
            <a:endParaRPr lang="de-DE" altLang="fr-FR" sz="1800" dirty="0">
              <a:solidFill>
                <a:schemeClr val="tx1"/>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b="1" dirty="0">
              <a:solidFill>
                <a:schemeClr val="tx2"/>
              </a:solidFill>
            </a:endParaRPr>
          </a:p>
          <a:p>
            <a:pPr algn="l">
              <a:lnSpc>
                <a:spcPct val="90000"/>
              </a:lnSpc>
              <a:buFontTx/>
              <a:buNone/>
            </a:pPr>
            <a:endParaRPr lang="fr-LU" altLang="fr-FR" sz="1800" dirty="0">
              <a:solidFill>
                <a:schemeClr val="tx1"/>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35</a:t>
            </a:fld>
            <a:endParaRPr lang="fr-FR" dirty="0"/>
          </a:p>
        </p:txBody>
      </p:sp>
    </p:spTree>
    <p:extLst>
      <p:ext uri="{BB962C8B-B14F-4D97-AF65-F5344CB8AC3E}">
        <p14:creationId xmlns:p14="http://schemas.microsoft.com/office/powerpoint/2010/main" val="1088094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79918" y="1350841"/>
            <a:ext cx="6897850" cy="5307568"/>
          </a:xfrm>
          <a:prstGeom prst="rect">
            <a:avLst/>
          </a:prstGeom>
        </p:spPr>
      </p:pic>
      <p:sp>
        <p:nvSpPr>
          <p:cNvPr id="3" name="Rectangle 2">
            <a:extLst>
              <a:ext uri="{FF2B5EF4-FFF2-40B4-BE49-F238E27FC236}">
                <a16:creationId xmlns:a16="http://schemas.microsoft.com/office/drawing/2014/main" id="{1C414A00-75F1-BEF6-009A-0D68B53C6207}"/>
              </a:ext>
            </a:extLst>
          </p:cNvPr>
          <p:cNvSpPr/>
          <p:nvPr/>
        </p:nvSpPr>
        <p:spPr>
          <a:xfrm>
            <a:off x="1015299" y="4559388"/>
            <a:ext cx="1948618" cy="19801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D218501-485D-0ECF-3C6C-D79EA0094E8E}"/>
              </a:ext>
            </a:extLst>
          </p:cNvPr>
          <p:cNvSpPr txBox="1">
            <a:spLocks/>
          </p:cNvSpPr>
          <p:nvPr/>
        </p:nvSpPr>
        <p:spPr>
          <a:xfrm>
            <a:off x="1168807" y="257896"/>
            <a:ext cx="6806386" cy="87724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000" kern="1200">
                <a:solidFill>
                  <a:srgbClr val="C00000"/>
                </a:solidFill>
                <a:latin typeface="Calibri" panose="020F0502020204030204" pitchFamily="34" charset="0"/>
                <a:ea typeface="+mj-ea"/>
                <a:cs typeface="+mj-cs"/>
              </a:defRPr>
            </a:lvl1pPr>
          </a:lstStyle>
          <a:p>
            <a:pPr marL="449263" indent="-449263">
              <a:tabLst>
                <a:tab pos="449263" algn="l"/>
              </a:tabLst>
              <a:defRPr/>
            </a:pPr>
            <a:r>
              <a:rPr lang="fr-FR" sz="2800" b="1" dirty="0" err="1">
                <a:solidFill>
                  <a:srgbClr val="FF0000"/>
                </a:solidFill>
                <a:cs typeface="Calibri" panose="020F0502020204030204" pitchFamily="34" charset="0"/>
              </a:rPr>
              <a:t>Rahmenrichtlinie</a:t>
            </a:r>
            <a:r>
              <a:rPr lang="fr-FR" sz="2800" b="1" dirty="0">
                <a:solidFill>
                  <a:srgbClr val="FF0000"/>
                </a:solidFill>
                <a:cs typeface="Calibri" panose="020F0502020204030204" pitchFamily="34" charset="0"/>
              </a:rPr>
              <a:t> + 23 </a:t>
            </a:r>
            <a:r>
              <a:rPr lang="fr-FR" sz="2800" b="1" dirty="0" err="1">
                <a:solidFill>
                  <a:srgbClr val="FF0000"/>
                </a:solidFill>
                <a:cs typeface="Calibri" panose="020F0502020204030204" pitchFamily="34" charset="0"/>
              </a:rPr>
              <a:t>Zusatzrichtlinien</a:t>
            </a:r>
            <a:endParaRPr lang="fr-FR" sz="2800" b="1" dirty="0">
              <a:solidFill>
                <a:srgbClr val="FF0000"/>
              </a:solidFill>
              <a:cs typeface="Calibri" panose="020F0502020204030204" pitchFamily="34" charset="0"/>
            </a:endParaRPr>
          </a:p>
        </p:txBody>
      </p:sp>
    </p:spTree>
    <p:extLst>
      <p:ext uri="{BB962C8B-B14F-4D97-AF65-F5344CB8AC3E}">
        <p14:creationId xmlns:p14="http://schemas.microsoft.com/office/powerpoint/2010/main" val="2261375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a:solidFill>
                  <a:srgbClr val="FF0000"/>
                </a:solidFill>
              </a:rPr>
              <a:t>Règlements en matière de SST: </a:t>
            </a:r>
            <a:r>
              <a:rPr lang="fr-LU" sz="2400" dirty="0">
                <a:solidFill>
                  <a:srgbClr val="FF0000"/>
                </a:solidFill>
              </a:rPr>
              <a:t>Lieux et équipements de travail</a:t>
            </a:r>
            <a:endParaRPr lang="fr-FR" sz="1600" dirty="0">
              <a:solidFill>
                <a:srgbClr val="FF0000"/>
              </a:solidFill>
            </a:endParaRPr>
          </a:p>
        </p:txBody>
      </p:sp>
      <p:sp>
        <p:nvSpPr>
          <p:cNvPr id="6" name="Rectangle 3"/>
          <p:cNvSpPr txBox="1">
            <a:spLocks noChangeArrowheads="1"/>
          </p:cNvSpPr>
          <p:nvPr/>
        </p:nvSpPr>
        <p:spPr>
          <a:xfrm>
            <a:off x="26098" y="692696"/>
            <a:ext cx="9117901" cy="60486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742950" lvl="1" indent="-285750" algn="l">
              <a:buFont typeface="Wingdings" panose="05000000000000000000" pitchFamily="2" charset="2"/>
              <a:buChar char="Ø"/>
            </a:pPr>
            <a:r>
              <a:rPr lang="fr-LU" altLang="fr-FR" sz="1800" dirty="0">
                <a:solidFill>
                  <a:schemeClr val="tx2">
                    <a:lumMod val="60000"/>
                    <a:lumOff val="40000"/>
                  </a:schemeClr>
                </a:solidFill>
              </a:rPr>
              <a:t>Équipements de travail;</a:t>
            </a:r>
            <a:r>
              <a:rPr lang="fr-FR" altLang="fr-FR" sz="1800" dirty="0">
                <a:solidFill>
                  <a:schemeClr val="tx2">
                    <a:lumMod val="60000"/>
                    <a:lumOff val="40000"/>
                  </a:schemeClr>
                </a:solidFill>
              </a:rPr>
              <a:t> </a:t>
            </a:r>
            <a:r>
              <a:rPr lang="fr-FR" altLang="fr-FR" sz="800" dirty="0">
                <a:solidFill>
                  <a:schemeClr val="tx1"/>
                </a:solidFill>
              </a:rPr>
              <a:t>12 mars 2004. – RGD concernant les prescriptions minimales de sécurité et de santé pour l'utilisation par les travailleurs au travail d'équipements de travail (Mémorial A n° 96, 17 novembre 1994)</a:t>
            </a:r>
            <a:r>
              <a:rPr lang="fr-LU" altLang="fr-FR" sz="800" dirty="0">
                <a:solidFill>
                  <a:schemeClr val="tx2">
                    <a:lumMod val="60000"/>
                    <a:lumOff val="40000"/>
                  </a:schemeClr>
                </a:solidFill>
              </a:rPr>
              <a:t> </a:t>
            </a:r>
          </a:p>
          <a:p>
            <a:pPr marL="742950" lvl="1" indent="-285750" algn="l">
              <a:buFont typeface="Wingdings" panose="05000000000000000000" pitchFamily="2" charset="2"/>
              <a:buChar char="Ø"/>
            </a:pPr>
            <a:endParaRPr lang="fr-LU" altLang="fr-FR" sz="800" dirty="0">
              <a:solidFill>
                <a:schemeClr val="tx2">
                  <a:lumMod val="60000"/>
                  <a:lumOff val="40000"/>
                </a:schemeClr>
              </a:solidFill>
            </a:endParaRPr>
          </a:p>
          <a:p>
            <a:pPr marL="1527175" indent="-285750" algn="just">
              <a:buFont typeface="Arial" panose="020B0604020202020204" pitchFamily="34" charset="0"/>
              <a:buChar char="•"/>
            </a:pPr>
            <a:r>
              <a:rPr lang="fr-FR" sz="1400" dirty="0">
                <a:solidFill>
                  <a:schemeClr val="tx1"/>
                </a:solidFill>
              </a:rPr>
              <a:t>Mise disposition des travailleurs, des équipements de travail appropriés au travail à réaliser permettant d’assurer la sécurité et la santé des travailleurs lors de l’utilisation de ceux-ci :</a:t>
            </a:r>
          </a:p>
          <a:p>
            <a:pPr marL="1527175" indent="-285750" algn="l">
              <a:buFont typeface="Arial" panose="020B0604020202020204" pitchFamily="34" charset="0"/>
              <a:buChar char="•"/>
            </a:pPr>
            <a:endParaRPr lang="fr-FR" sz="800" dirty="0">
              <a:solidFill>
                <a:schemeClr val="tx1"/>
              </a:solidFill>
            </a:endParaRPr>
          </a:p>
          <a:p>
            <a:pPr marL="1881188" indent="-285750" algn="l">
              <a:lnSpc>
                <a:spcPct val="100000"/>
              </a:lnSpc>
              <a:buFont typeface="+mj-lt"/>
              <a:buAutoNum type="alphaLcParenR"/>
            </a:pPr>
            <a:r>
              <a:rPr lang="fr-CH" sz="1200" dirty="0">
                <a:solidFill>
                  <a:schemeClr val="tx1"/>
                </a:solidFill>
              </a:rPr>
              <a:t>Équipements de travail mobiles automoteurs ou non</a:t>
            </a:r>
          </a:p>
          <a:p>
            <a:pPr marL="1881188" indent="-285750" algn="l">
              <a:lnSpc>
                <a:spcPct val="100000"/>
              </a:lnSpc>
              <a:buFont typeface="+mj-lt"/>
              <a:buAutoNum type="alphaLcParenR"/>
            </a:pPr>
            <a:r>
              <a:rPr lang="fr-CH" sz="1200" dirty="0">
                <a:solidFill>
                  <a:schemeClr val="tx1"/>
                </a:solidFill>
              </a:rPr>
              <a:t>Équipements de travail servant au levage de charges</a:t>
            </a:r>
          </a:p>
          <a:p>
            <a:pPr marL="1881188" indent="-285750" algn="l">
              <a:lnSpc>
                <a:spcPct val="100000"/>
              </a:lnSpc>
              <a:buFont typeface="+mj-lt"/>
              <a:buAutoNum type="alphaLcParenR"/>
            </a:pPr>
            <a:r>
              <a:rPr lang="fr-CH" sz="1200" dirty="0">
                <a:solidFill>
                  <a:schemeClr val="tx1"/>
                </a:solidFill>
              </a:rPr>
              <a:t>Équipements de travail mis à disposition pour des travaux temporaires en hauteur</a:t>
            </a:r>
          </a:p>
          <a:p>
            <a:pPr marL="1881188" indent="-285750" algn="l">
              <a:lnSpc>
                <a:spcPct val="100000"/>
              </a:lnSpc>
              <a:buFont typeface="+mj-lt"/>
              <a:buAutoNum type="alphaLcParenR"/>
            </a:pPr>
            <a:r>
              <a:rPr lang="fr-CH" sz="1200" dirty="0">
                <a:solidFill>
                  <a:schemeClr val="tx1"/>
                </a:solidFill>
              </a:rPr>
              <a:t>Autres équipements de travail</a:t>
            </a:r>
          </a:p>
          <a:p>
            <a:pPr marL="1881188" indent="-285750" algn="l">
              <a:lnSpc>
                <a:spcPct val="100000"/>
              </a:lnSpc>
              <a:buFont typeface="+mj-lt"/>
              <a:buAutoNum type="alphaLcParenR"/>
            </a:pPr>
            <a:endParaRPr lang="fr-CH" sz="1000" b="1" i="1" dirty="0">
              <a:solidFill>
                <a:schemeClr val="tx1"/>
              </a:solidFill>
            </a:endParaRPr>
          </a:p>
          <a:p>
            <a:pPr marL="1524000" indent="-266700" algn="l">
              <a:lnSpc>
                <a:spcPct val="100000"/>
              </a:lnSpc>
              <a:buFont typeface="Arial" panose="020B0604020202020204" pitchFamily="34" charset="0"/>
              <a:buChar char="•"/>
            </a:pPr>
            <a:r>
              <a:rPr lang="fr-CH" sz="1400" dirty="0">
                <a:solidFill>
                  <a:schemeClr val="tx1"/>
                </a:solidFill>
              </a:rPr>
              <a:t>Annexes:</a:t>
            </a:r>
          </a:p>
          <a:p>
            <a:pPr marL="1884363" indent="-266700" algn="l">
              <a:lnSpc>
                <a:spcPct val="100000"/>
              </a:lnSpc>
              <a:buFont typeface="Courier New" panose="02070309020205020404" pitchFamily="49" charset="0"/>
              <a:buChar char="o"/>
            </a:pPr>
            <a:r>
              <a:rPr lang="fr-CH" sz="1200" dirty="0">
                <a:solidFill>
                  <a:schemeClr val="tx1"/>
                </a:solidFill>
              </a:rPr>
              <a:t>Prescriptions minimales générales applicable aux équipements</a:t>
            </a:r>
          </a:p>
          <a:p>
            <a:pPr marL="1884363" indent="-266700" algn="l">
              <a:lnSpc>
                <a:spcPct val="100000"/>
              </a:lnSpc>
              <a:buFont typeface="Courier New" panose="02070309020205020404" pitchFamily="49" charset="0"/>
              <a:buChar char="o"/>
            </a:pPr>
            <a:r>
              <a:rPr lang="fr-CH" sz="1200" dirty="0">
                <a:solidFill>
                  <a:schemeClr val="tx1"/>
                </a:solidFill>
              </a:rPr>
              <a:t>Prescriptions minimales supplémentaires applicables à des équipements de travail spécifiques</a:t>
            </a:r>
          </a:p>
          <a:p>
            <a:pPr marL="1884363" indent="-266700" algn="l">
              <a:lnSpc>
                <a:spcPct val="100000"/>
              </a:lnSpc>
              <a:buFont typeface="Courier New" panose="02070309020205020404" pitchFamily="49" charset="0"/>
              <a:buChar char="o"/>
            </a:pPr>
            <a:r>
              <a:rPr lang="fr-CH" sz="1200" dirty="0">
                <a:solidFill>
                  <a:schemeClr val="tx1"/>
                </a:solidFill>
              </a:rPr>
              <a:t>Disposition concernant l’utilisation des équipements de travail:</a:t>
            </a:r>
          </a:p>
          <a:p>
            <a:pPr marL="2065338" indent="-180975" algn="l">
              <a:lnSpc>
                <a:spcPct val="100000"/>
              </a:lnSpc>
              <a:buFont typeface="Calibri" panose="020F0502020204030204" pitchFamily="34" charset="0"/>
              <a:buChar char="‐"/>
              <a:tabLst>
                <a:tab pos="2152650" algn="l"/>
              </a:tabLst>
            </a:pPr>
            <a:r>
              <a:rPr lang="fr-CH" sz="1000" dirty="0">
                <a:solidFill>
                  <a:schemeClr val="tx1"/>
                </a:solidFill>
              </a:rPr>
              <a:t>Dispositions d’ordre général applicables à tous les équipements de travail</a:t>
            </a:r>
          </a:p>
          <a:p>
            <a:pPr marL="2065338" indent="-180975" algn="l">
              <a:lnSpc>
                <a:spcPct val="100000"/>
              </a:lnSpc>
              <a:buFont typeface="Calibri" panose="020F0502020204030204" pitchFamily="34" charset="0"/>
              <a:buChar char="‐"/>
              <a:tabLst>
                <a:tab pos="2152650" algn="l"/>
              </a:tabLst>
            </a:pPr>
            <a:r>
              <a:rPr lang="fr-CH" sz="1000" dirty="0">
                <a:solidFill>
                  <a:schemeClr val="tx1"/>
                </a:solidFill>
              </a:rPr>
              <a:t>Dispositions concernant l’utilisation d’équipements de travail mobiles, automoteurs ou non</a:t>
            </a:r>
          </a:p>
          <a:p>
            <a:pPr marL="2065338" indent="-180975" algn="l">
              <a:lnSpc>
                <a:spcPct val="100000"/>
              </a:lnSpc>
              <a:buFont typeface="Calibri" panose="020F0502020204030204" pitchFamily="34" charset="0"/>
              <a:buChar char="‐"/>
              <a:tabLst>
                <a:tab pos="2152650" algn="l"/>
              </a:tabLst>
            </a:pPr>
            <a:r>
              <a:rPr lang="fr-CH" sz="1000" dirty="0">
                <a:solidFill>
                  <a:schemeClr val="tx1"/>
                </a:solidFill>
              </a:rPr>
              <a:t>Dispositions concernant l’utilisation d’équipements de travail servant au levage de charges</a:t>
            </a:r>
          </a:p>
          <a:p>
            <a:pPr marL="2065338" indent="-180975" algn="l">
              <a:lnSpc>
                <a:spcPct val="100000"/>
              </a:lnSpc>
              <a:buFont typeface="Calibri" panose="020F0502020204030204" pitchFamily="34" charset="0"/>
              <a:buChar char="‐"/>
              <a:tabLst>
                <a:tab pos="2152650" algn="l"/>
              </a:tabLst>
            </a:pPr>
            <a:r>
              <a:rPr lang="fr-CH" sz="1000" dirty="0">
                <a:solidFill>
                  <a:schemeClr val="tx1"/>
                </a:solidFill>
              </a:rPr>
              <a:t>Dispositions concernant l’utilisation des équipements de travail mis à disposition pour de travaux temporaires en hauteur</a:t>
            </a:r>
          </a:p>
          <a:p>
            <a:pPr marL="1524000" indent="-266700" algn="l">
              <a:lnSpc>
                <a:spcPct val="100000"/>
              </a:lnSpc>
              <a:buFont typeface="Arial" panose="020B0604020202020204" pitchFamily="34" charset="0"/>
              <a:buChar char="•"/>
            </a:pPr>
            <a:endParaRPr lang="fr-CH" sz="1400" dirty="0">
              <a:solidFill>
                <a:schemeClr val="tx1"/>
              </a:solidFill>
            </a:endParaRPr>
          </a:p>
          <a:p>
            <a:pPr marL="1524000" indent="-266700" algn="l">
              <a:lnSpc>
                <a:spcPct val="100000"/>
              </a:lnSpc>
              <a:buFont typeface="Arial" panose="020B0604020202020204" pitchFamily="34" charset="0"/>
              <a:buChar char="•"/>
            </a:pPr>
            <a:endParaRPr lang="fr-CH" sz="1400" dirty="0">
              <a:solidFill>
                <a:schemeClr val="tx1"/>
              </a:solidFill>
            </a:endParaRPr>
          </a:p>
          <a:p>
            <a:pPr marL="1524000" indent="-266700" algn="l">
              <a:lnSpc>
                <a:spcPct val="100000"/>
              </a:lnSpc>
              <a:buFont typeface="Arial" panose="020B0604020202020204" pitchFamily="34" charset="0"/>
              <a:buChar char="•"/>
            </a:pPr>
            <a:endParaRPr lang="fr-CH" sz="1400" dirty="0">
              <a:solidFill>
                <a:schemeClr val="tx1"/>
              </a:solidFill>
            </a:endParaRPr>
          </a:p>
          <a:p>
            <a:pPr marL="1881188" indent="-285750" algn="l">
              <a:lnSpc>
                <a:spcPct val="100000"/>
              </a:lnSpc>
              <a:buFont typeface="Arial" panose="020B0604020202020204" pitchFamily="34" charset="0"/>
              <a:buChar char="•"/>
            </a:pPr>
            <a:endParaRPr lang="fr-CH" sz="1000" b="1" i="1" dirty="0">
              <a:solidFill>
                <a:schemeClr val="tx1"/>
              </a:solidFill>
            </a:endParaRPr>
          </a:p>
        </p:txBody>
      </p:sp>
      <p:pic>
        <p:nvPicPr>
          <p:cNvPr id="7" name="Image 6"/>
          <p:cNvPicPr>
            <a:picLocks noChangeAspect="1"/>
          </p:cNvPicPr>
          <p:nvPr/>
        </p:nvPicPr>
        <p:blipFill>
          <a:blip r:embed="rId2"/>
          <a:stretch>
            <a:fillRect/>
          </a:stretch>
        </p:blipFill>
        <p:spPr>
          <a:xfrm>
            <a:off x="0" y="4077072"/>
            <a:ext cx="1781175" cy="2571750"/>
          </a:xfrm>
          <a:prstGeom prst="rect">
            <a:avLst/>
          </a:prstGeom>
        </p:spPr>
      </p:pic>
      <p:pic>
        <p:nvPicPr>
          <p:cNvPr id="8" name="Image 7"/>
          <p:cNvPicPr>
            <a:picLocks noChangeAspect="1"/>
          </p:cNvPicPr>
          <p:nvPr/>
        </p:nvPicPr>
        <p:blipFill>
          <a:blip r:embed="rId3"/>
          <a:stretch>
            <a:fillRect/>
          </a:stretch>
        </p:blipFill>
        <p:spPr>
          <a:xfrm>
            <a:off x="2786117" y="5229200"/>
            <a:ext cx="1232486" cy="1492275"/>
          </a:xfrm>
          <a:prstGeom prst="rect">
            <a:avLst/>
          </a:prstGeom>
        </p:spPr>
      </p:pic>
      <p:pic>
        <p:nvPicPr>
          <p:cNvPr id="9" name="Image 8"/>
          <p:cNvPicPr>
            <a:picLocks noChangeAspect="1"/>
          </p:cNvPicPr>
          <p:nvPr/>
        </p:nvPicPr>
        <p:blipFill>
          <a:blip r:embed="rId4"/>
          <a:stretch>
            <a:fillRect/>
          </a:stretch>
        </p:blipFill>
        <p:spPr>
          <a:xfrm>
            <a:off x="5023545" y="5157846"/>
            <a:ext cx="1996727" cy="1663939"/>
          </a:xfrm>
          <a:prstGeom prst="rect">
            <a:avLst/>
          </a:prstGeom>
        </p:spPr>
      </p:pic>
    </p:spTree>
    <p:extLst>
      <p:ext uri="{BB962C8B-B14F-4D97-AF65-F5344CB8AC3E}">
        <p14:creationId xmlns:p14="http://schemas.microsoft.com/office/powerpoint/2010/main" val="1558874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519773" y="837009"/>
            <a:ext cx="5455034" cy="69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fr-FR" sz="1350" dirty="0">
              <a:solidFill>
                <a:schemeClr val="bg2"/>
              </a:solidFill>
            </a:endParaRPr>
          </a:p>
        </p:txBody>
      </p:sp>
      <p:sp>
        <p:nvSpPr>
          <p:cNvPr id="3" name="Rectangle 2"/>
          <p:cNvSpPr>
            <a:spLocks noChangeArrowheads="1"/>
          </p:cNvSpPr>
          <p:nvPr/>
        </p:nvSpPr>
        <p:spPr bwMode="auto">
          <a:xfrm>
            <a:off x="114300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sz="1350"/>
          </a:p>
        </p:txBody>
      </p:sp>
      <p:sp>
        <p:nvSpPr>
          <p:cNvPr id="8" name="ZoneTexte 7"/>
          <p:cNvSpPr txBox="1"/>
          <p:nvPr/>
        </p:nvSpPr>
        <p:spPr>
          <a:xfrm>
            <a:off x="516386" y="2510974"/>
            <a:ext cx="5897026" cy="2651110"/>
          </a:xfrm>
          <a:prstGeom prst="rect">
            <a:avLst/>
          </a:prstGeom>
          <a:noFill/>
        </p:spPr>
        <p:txBody>
          <a:bodyPr wrap="square" rtlCol="0">
            <a:spAutoFit/>
          </a:bodyPr>
          <a:lstStyle/>
          <a:p>
            <a:pPr>
              <a:lnSpc>
                <a:spcPct val="90000"/>
              </a:lnSpc>
            </a:pPr>
            <a:endParaRPr lang="fr-FR" sz="1200"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800" b="1" spc="169" dirty="0">
              <a:solidFill>
                <a:srgbClr val="491C75"/>
              </a:solidFill>
              <a:latin typeface="Calibri" panose="020F0502020204030204" pitchFamily="34" charset="0"/>
              <a:cs typeface="Calibri" panose="020F0502020204030204" pitchFamily="34" charset="0"/>
            </a:endParaRPr>
          </a:p>
          <a:p>
            <a:pPr algn="ctr">
              <a:lnSpc>
                <a:spcPct val="90000"/>
              </a:lnSpc>
            </a:pPr>
            <a:r>
              <a:rPr lang="fr-FR" sz="2800" b="1" spc="169" dirty="0">
                <a:solidFill>
                  <a:srgbClr val="491C75"/>
                </a:solidFill>
                <a:latin typeface="Calibri" panose="020F0502020204030204" pitchFamily="34" charset="0"/>
                <a:cs typeface="Calibri" panose="020F0502020204030204" pitchFamily="34" charset="0"/>
              </a:rPr>
              <a:t>Perception et Réalité</a:t>
            </a:r>
          </a:p>
          <a:p>
            <a:pPr algn="ctr">
              <a:lnSpc>
                <a:spcPct val="90000"/>
              </a:lnSpc>
            </a:pPr>
            <a:endParaRPr lang="fr-FR" sz="2800" b="1" spc="169" dirty="0">
              <a:solidFill>
                <a:srgbClr val="491C75"/>
              </a:solidFill>
              <a:latin typeface="Calibri" panose="020F0502020204030204" pitchFamily="34" charset="0"/>
              <a:cs typeface="Calibri" panose="020F0502020204030204" pitchFamily="34" charset="0"/>
            </a:endParaRPr>
          </a:p>
          <a:p>
            <a:pPr algn="ctr">
              <a:lnSpc>
                <a:spcPct val="90000"/>
              </a:lnSpc>
            </a:pPr>
            <a:r>
              <a:rPr lang="fr-FR" sz="2800" b="1" spc="169" dirty="0" err="1">
                <a:solidFill>
                  <a:srgbClr val="491C75"/>
                </a:solidFill>
                <a:latin typeface="Calibri" panose="020F0502020204030204" pitchFamily="34" charset="0"/>
                <a:cs typeface="Calibri" panose="020F0502020204030204" pitchFamily="34" charset="0"/>
              </a:rPr>
              <a:t>Wahrnehmung</a:t>
            </a:r>
            <a:r>
              <a:rPr lang="fr-FR" sz="2800" b="1" spc="169" dirty="0">
                <a:solidFill>
                  <a:srgbClr val="491C75"/>
                </a:solidFill>
                <a:latin typeface="Calibri" panose="020F0502020204030204" pitchFamily="34" charset="0"/>
                <a:cs typeface="Calibri" panose="020F0502020204030204" pitchFamily="34" charset="0"/>
              </a:rPr>
              <a:t> </a:t>
            </a:r>
            <a:r>
              <a:rPr lang="fr-FR" sz="2800" b="1" spc="169" dirty="0" err="1">
                <a:solidFill>
                  <a:srgbClr val="491C75"/>
                </a:solidFill>
                <a:latin typeface="Calibri" panose="020F0502020204030204" pitchFamily="34" charset="0"/>
                <a:cs typeface="Calibri" panose="020F0502020204030204" pitchFamily="34" charset="0"/>
              </a:rPr>
              <a:t>und</a:t>
            </a:r>
            <a:r>
              <a:rPr lang="fr-FR" sz="2800" b="1" spc="169" dirty="0">
                <a:solidFill>
                  <a:srgbClr val="491C75"/>
                </a:solidFill>
                <a:latin typeface="Calibri" panose="020F0502020204030204" pitchFamily="34" charset="0"/>
                <a:cs typeface="Calibri" panose="020F0502020204030204" pitchFamily="34" charset="0"/>
              </a:rPr>
              <a:t> </a:t>
            </a:r>
            <a:r>
              <a:rPr lang="fr-FR" sz="2800" b="1" spc="169" dirty="0" err="1">
                <a:solidFill>
                  <a:srgbClr val="491C75"/>
                </a:solidFill>
                <a:latin typeface="Calibri" panose="020F0502020204030204" pitchFamily="34" charset="0"/>
                <a:cs typeface="Calibri" panose="020F0502020204030204" pitchFamily="34" charset="0"/>
              </a:rPr>
              <a:t>Realität</a:t>
            </a:r>
            <a:endParaRPr lang="fr-FR" sz="2400" b="1"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025"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025" spc="169" dirty="0">
              <a:solidFill>
                <a:srgbClr val="491C75"/>
              </a:solidFill>
              <a:latin typeface="Calibri" panose="020F0502020204030204" pitchFamily="34" charset="0"/>
              <a:cs typeface="Calibri" panose="020F0502020204030204" pitchFamily="34" charset="0"/>
            </a:endParaRPr>
          </a:p>
          <a:p>
            <a:pPr>
              <a:lnSpc>
                <a:spcPct val="90000"/>
              </a:lnSpc>
            </a:pPr>
            <a:endParaRPr lang="fr-LU" sz="2025" spc="169" dirty="0">
              <a:solidFill>
                <a:srgbClr val="491C7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5186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4" name="Picture 3">
            <a:extLst>
              <a:ext uri="{FF2B5EF4-FFF2-40B4-BE49-F238E27FC236}">
                <a16:creationId xmlns:a16="http://schemas.microsoft.com/office/drawing/2014/main" id="{6DFEEABA-F51C-B722-B8D6-6175019C2275}"/>
              </a:ext>
            </a:extLst>
          </p:cNvPr>
          <p:cNvPicPr>
            <a:picLocks noChangeAspect="1"/>
          </p:cNvPicPr>
          <p:nvPr/>
        </p:nvPicPr>
        <p:blipFill>
          <a:blip r:embed="rId3"/>
          <a:stretch>
            <a:fillRect/>
          </a:stretch>
        </p:blipFill>
        <p:spPr>
          <a:xfrm>
            <a:off x="77526" y="1386842"/>
            <a:ext cx="4244630" cy="2551294"/>
          </a:xfrm>
          <a:prstGeom prst="rect">
            <a:avLst/>
          </a:prstGeom>
        </p:spPr>
      </p:pic>
      <p:pic>
        <p:nvPicPr>
          <p:cNvPr id="5" name="Picture 4">
            <a:extLst>
              <a:ext uri="{FF2B5EF4-FFF2-40B4-BE49-F238E27FC236}">
                <a16:creationId xmlns:a16="http://schemas.microsoft.com/office/drawing/2014/main" id="{3EF27A35-3039-801C-6058-E15A19138992}"/>
              </a:ext>
            </a:extLst>
          </p:cNvPr>
          <p:cNvPicPr>
            <a:picLocks noChangeAspect="1"/>
          </p:cNvPicPr>
          <p:nvPr/>
        </p:nvPicPr>
        <p:blipFill>
          <a:blip r:embed="rId4"/>
          <a:stretch>
            <a:fillRect/>
          </a:stretch>
        </p:blipFill>
        <p:spPr>
          <a:xfrm>
            <a:off x="4672386" y="1386842"/>
            <a:ext cx="4244630" cy="2551294"/>
          </a:xfrm>
          <a:prstGeom prst="rect">
            <a:avLst/>
          </a:prstGeom>
        </p:spPr>
      </p:pic>
      <p:pic>
        <p:nvPicPr>
          <p:cNvPr id="8" name="Picture 7">
            <a:extLst>
              <a:ext uri="{FF2B5EF4-FFF2-40B4-BE49-F238E27FC236}">
                <a16:creationId xmlns:a16="http://schemas.microsoft.com/office/drawing/2014/main" id="{AB4BA334-5726-22FE-0655-CB4E4A8CA1BA}"/>
              </a:ext>
            </a:extLst>
          </p:cNvPr>
          <p:cNvPicPr>
            <a:picLocks noChangeAspect="1"/>
          </p:cNvPicPr>
          <p:nvPr/>
        </p:nvPicPr>
        <p:blipFill>
          <a:blip r:embed="rId5"/>
          <a:stretch>
            <a:fillRect/>
          </a:stretch>
        </p:blipFill>
        <p:spPr>
          <a:xfrm>
            <a:off x="77526" y="4206942"/>
            <a:ext cx="4244630" cy="2551294"/>
          </a:xfrm>
          <a:prstGeom prst="rect">
            <a:avLst/>
          </a:prstGeom>
        </p:spPr>
      </p:pic>
      <p:sp>
        <p:nvSpPr>
          <p:cNvPr id="9" name="TextBox 8">
            <a:extLst>
              <a:ext uri="{FF2B5EF4-FFF2-40B4-BE49-F238E27FC236}">
                <a16:creationId xmlns:a16="http://schemas.microsoft.com/office/drawing/2014/main" id="{16B84A87-C239-DD6A-066A-D4016F1E134F}"/>
              </a:ext>
            </a:extLst>
          </p:cNvPr>
          <p:cNvSpPr txBox="1"/>
          <p:nvPr/>
        </p:nvSpPr>
        <p:spPr>
          <a:xfrm>
            <a:off x="5090160" y="4312920"/>
            <a:ext cx="3976314" cy="923330"/>
          </a:xfrm>
          <a:prstGeom prst="rect">
            <a:avLst/>
          </a:prstGeom>
          <a:noFill/>
        </p:spPr>
        <p:txBody>
          <a:bodyPr wrap="square" rtlCol="0">
            <a:spAutoFit/>
          </a:bodyPr>
          <a:lstStyle/>
          <a:p>
            <a:r>
              <a:rPr lang="en-US" dirty="0"/>
              <a:t>0,35% </a:t>
            </a:r>
            <a:r>
              <a:rPr lang="en-US" dirty="0" err="1"/>
              <a:t>Betriebe</a:t>
            </a:r>
            <a:r>
              <a:rPr lang="en-US" dirty="0"/>
              <a:t> </a:t>
            </a:r>
            <a:r>
              <a:rPr lang="en-US" dirty="0" err="1"/>
              <a:t>werden</a:t>
            </a:r>
            <a:r>
              <a:rPr lang="en-US" dirty="0"/>
              <a:t> </a:t>
            </a:r>
            <a:r>
              <a:rPr lang="en-US" dirty="0" err="1"/>
              <a:t>kontrolliert</a:t>
            </a:r>
            <a:r>
              <a:rPr lang="en-US" dirty="0"/>
              <a:t>!</a:t>
            </a:r>
          </a:p>
          <a:p>
            <a:r>
              <a:rPr lang="en-US" dirty="0"/>
              <a:t>75% </a:t>
            </a:r>
            <a:r>
              <a:rPr lang="en-US" dirty="0" err="1"/>
              <a:t>Regulariseieren</a:t>
            </a:r>
            <a:r>
              <a:rPr lang="en-US" dirty="0"/>
              <a:t> </a:t>
            </a:r>
            <a:r>
              <a:rPr lang="en-US" dirty="0" err="1"/>
              <a:t>sich</a:t>
            </a:r>
            <a:r>
              <a:rPr lang="en-US" dirty="0"/>
              <a:t>!</a:t>
            </a:r>
          </a:p>
          <a:p>
            <a:r>
              <a:rPr lang="en-US" dirty="0"/>
              <a:t>4.000 € </a:t>
            </a:r>
            <a:r>
              <a:rPr lang="en-US" dirty="0" err="1"/>
              <a:t>Durchschnitts</a:t>
            </a:r>
            <a:r>
              <a:rPr lang="en-US" dirty="0"/>
              <a:t>-Strafe!</a:t>
            </a:r>
          </a:p>
        </p:txBody>
      </p:sp>
      <p:sp>
        <p:nvSpPr>
          <p:cNvPr id="10" name="ZoneTexte 17">
            <a:extLst>
              <a:ext uri="{FF2B5EF4-FFF2-40B4-BE49-F238E27FC236}">
                <a16:creationId xmlns:a16="http://schemas.microsoft.com/office/drawing/2014/main" id="{6F7BA70B-3571-E1BB-6F2B-000D02ECA797}"/>
              </a:ext>
            </a:extLst>
          </p:cNvPr>
          <p:cNvSpPr txBox="1"/>
          <p:nvPr/>
        </p:nvSpPr>
        <p:spPr>
          <a:xfrm>
            <a:off x="1167192" y="462589"/>
            <a:ext cx="7691008" cy="461665"/>
          </a:xfrm>
          <a:prstGeom prst="rect">
            <a:avLst/>
          </a:prstGeom>
          <a:noFill/>
        </p:spPr>
        <p:txBody>
          <a:bodyPr wrap="square" rtlCol="0">
            <a:spAutoFit/>
          </a:bodyPr>
          <a:lstStyle/>
          <a:p>
            <a:r>
              <a:rPr lang="fr-LU" sz="2400" b="1" dirty="0">
                <a:solidFill>
                  <a:srgbClr val="FF0000"/>
                </a:solidFill>
              </a:rPr>
              <a:t>Viel </a:t>
            </a:r>
            <a:r>
              <a:rPr lang="fr-LU" sz="2400" b="1" dirty="0" err="1">
                <a:solidFill>
                  <a:srgbClr val="FF0000"/>
                </a:solidFill>
              </a:rPr>
              <a:t>zu</a:t>
            </a:r>
            <a:r>
              <a:rPr lang="fr-LU" sz="2400" b="1" dirty="0">
                <a:solidFill>
                  <a:srgbClr val="FF0000"/>
                </a:solidFill>
              </a:rPr>
              <a:t> </a:t>
            </a:r>
            <a:r>
              <a:rPr lang="fr-LU" sz="2400" b="1" dirty="0" err="1">
                <a:solidFill>
                  <a:srgbClr val="FF0000"/>
                </a:solidFill>
              </a:rPr>
              <a:t>viele</a:t>
            </a:r>
            <a:r>
              <a:rPr lang="fr-LU" sz="2400" b="1" dirty="0">
                <a:solidFill>
                  <a:srgbClr val="FF0000"/>
                </a:solidFill>
              </a:rPr>
              <a:t> </a:t>
            </a:r>
            <a:r>
              <a:rPr lang="fr-LU" sz="2400" b="1" dirty="0" err="1">
                <a:solidFill>
                  <a:srgbClr val="FF0000"/>
                </a:solidFill>
              </a:rPr>
              <a:t>Kontrollen</a:t>
            </a:r>
            <a:r>
              <a:rPr lang="fr-LU" sz="2400" b="1" dirty="0">
                <a:solidFill>
                  <a:srgbClr val="FF0000"/>
                </a:solidFill>
              </a:rPr>
              <a:t> !?</a:t>
            </a:r>
            <a:endParaRPr lang="fr-FR" sz="2400" b="1" dirty="0">
              <a:solidFill>
                <a:srgbClr val="FF0000"/>
              </a:solidFill>
            </a:endParaRPr>
          </a:p>
        </p:txBody>
      </p:sp>
    </p:spTree>
    <p:extLst>
      <p:ext uri="{BB962C8B-B14F-4D97-AF65-F5344CB8AC3E}">
        <p14:creationId xmlns:p14="http://schemas.microsoft.com/office/powerpoint/2010/main" val="162259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9BA1BF-243F-F879-2237-5E64769F7C57}"/>
              </a:ext>
            </a:extLst>
          </p:cNvPr>
          <p:cNvSpPr>
            <a:spLocks noChangeArrowheads="1"/>
          </p:cNvSpPr>
          <p:nvPr/>
        </p:nvSpPr>
        <p:spPr bwMode="auto">
          <a:xfrm>
            <a:off x="70834" y="1365648"/>
            <a:ext cx="9002331"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b="1" i="0" u="sng" strike="noStrike" cap="none" normalizeH="0" baseline="0" dirty="0">
                <a:ln>
                  <a:noFill/>
                </a:ln>
                <a:solidFill>
                  <a:srgbClr val="0070C0"/>
                </a:solidFill>
                <a:effectLst/>
              </a:rPr>
              <a:t>Europäischer Rechtsrahmen: </a:t>
            </a:r>
          </a:p>
          <a:p>
            <a:pPr marL="0" marR="0" lvl="0" indent="0" algn="just" defTabSz="914400" rtl="0" eaLnBrk="0" fontAlgn="base" latinLnBrk="0" hangingPunct="0">
              <a:lnSpc>
                <a:spcPct val="100000"/>
              </a:lnSpc>
              <a:spcBef>
                <a:spcPct val="0"/>
              </a:spcBef>
              <a:spcAft>
                <a:spcPct val="0"/>
              </a:spcAft>
              <a:buClrTx/>
              <a:buSzTx/>
              <a:buFontTx/>
              <a:buNone/>
              <a:tabLst/>
            </a:pPr>
            <a:endParaRPr lang="de-DE" altLang="en-US"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b="1" i="0" u="none" strike="noStrike" cap="none" normalizeH="0" baseline="0" dirty="0">
                <a:ln>
                  <a:noFill/>
                </a:ln>
                <a:solidFill>
                  <a:schemeClr val="tx1"/>
                </a:solidFill>
                <a:effectLst/>
              </a:rPr>
              <a:t>Artikel 153 des Vertrags über die Arbeitsweise der EU </a:t>
            </a:r>
            <a:r>
              <a:rPr kumimoji="0" lang="de-DE" altLang="en-US" b="0" i="0" u="none" strike="noStrike" cap="none" normalizeH="0" baseline="0" dirty="0">
                <a:ln>
                  <a:noFill/>
                </a:ln>
                <a:solidFill>
                  <a:schemeClr val="tx1"/>
                </a:solidFill>
                <a:effectLst/>
              </a:rPr>
              <a:t>gibt der EU die Befugnis, Gesetzgebungsakte (Richtlinien) im Bereich Sicherheit und Gesundheitsschutz am Arbeitsplatz zu erlassen, um die Aktivitäten der Mitgliedstaaten zu unterstützen und zu ergänzen. </a:t>
            </a:r>
          </a:p>
          <a:p>
            <a:pPr marL="0" marR="0" lvl="0" indent="0" algn="just" defTabSz="914400" rtl="0" eaLnBrk="0" fontAlgn="base" latinLnBrk="0" hangingPunct="0">
              <a:lnSpc>
                <a:spcPct val="100000"/>
              </a:lnSpc>
              <a:spcBef>
                <a:spcPct val="0"/>
              </a:spcBef>
              <a:spcAft>
                <a:spcPct val="0"/>
              </a:spcAft>
              <a:buClrTx/>
              <a:buSzTx/>
              <a:buFontTx/>
              <a:buNone/>
              <a:tabLst/>
            </a:pPr>
            <a:endParaRPr lang="de-DE" altLang="en-US"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b="1" i="0" u="none" strike="noStrike" cap="none" normalizeH="0" baseline="0" dirty="0">
                <a:ln>
                  <a:noFill/>
                </a:ln>
                <a:solidFill>
                  <a:srgbClr val="FF0000"/>
                </a:solidFill>
                <a:effectLst/>
              </a:rPr>
              <a:t>Die Richtlinie 89/391/EWG, bekannt als „Arbeitsschutz-Rahmenrichtlinie“, </a:t>
            </a:r>
            <a:r>
              <a:rPr kumimoji="0" lang="de-DE" altLang="en-US" b="0" i="0" u="none" strike="noStrike" cap="none" normalizeH="0" baseline="0" dirty="0">
                <a:ln>
                  <a:noFill/>
                </a:ln>
                <a:solidFill>
                  <a:schemeClr val="tx1"/>
                </a:solidFill>
                <a:effectLst/>
              </a:rPr>
              <a:t>legt die wichtigsten Grundsätze fest, die darauf abzielen, Verbesserungen bei der Sicherheit und Gesundheit der Arbeitnehmer am Arbeitsplatz zu fördern. Es garantierte Mindestanforderungen an Sicherheit und Gesundheitsschutz in ganz Europa, während es den Mitgliedstaaten gestattet war, strengere Maßnahmen beizubehalten oder einzuführen. </a:t>
            </a:r>
          </a:p>
          <a:p>
            <a:pPr marL="0" marR="0" lvl="0" indent="0" algn="just" defTabSz="914400" rtl="0" eaLnBrk="0" fontAlgn="base" latinLnBrk="0" hangingPunct="0">
              <a:lnSpc>
                <a:spcPct val="100000"/>
              </a:lnSpc>
              <a:spcBef>
                <a:spcPct val="0"/>
              </a:spcBef>
              <a:spcAft>
                <a:spcPct val="0"/>
              </a:spcAft>
              <a:buClrTx/>
              <a:buSzTx/>
              <a:buFontTx/>
              <a:buNone/>
              <a:tabLst/>
            </a:pPr>
            <a:endParaRPr lang="de-DE" altLang="en-US"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b="0" i="0" u="none" strike="noStrike" cap="none" normalizeH="0" baseline="0" dirty="0">
                <a:ln>
                  <a:noFill/>
                </a:ln>
                <a:solidFill>
                  <a:schemeClr val="tx1"/>
                </a:solidFill>
                <a:effectLst/>
              </a:rPr>
              <a:t>Die Rahmenrichtlinie wird von </a:t>
            </a:r>
            <a:r>
              <a:rPr kumimoji="0" lang="de-DE" altLang="en-US" b="1" i="0" u="none" strike="noStrike" cap="none" normalizeH="0" baseline="0" dirty="0">
                <a:ln>
                  <a:noFill/>
                </a:ln>
                <a:solidFill>
                  <a:srgbClr val="FF0000"/>
                </a:solidFill>
                <a:effectLst/>
              </a:rPr>
              <a:t>23 weiteren Richtlinien begleitet</a:t>
            </a:r>
            <a:r>
              <a:rPr kumimoji="0" lang="de-DE" altLang="en-US" b="0" i="0" u="none" strike="noStrike" cap="none" normalizeH="0" baseline="0" dirty="0">
                <a:ln>
                  <a:noFill/>
                </a:ln>
                <a:solidFill>
                  <a:srgbClr val="FF0000"/>
                </a:solidFill>
                <a:effectLst/>
              </a:rPr>
              <a:t>, </a:t>
            </a:r>
            <a:r>
              <a:rPr kumimoji="0" lang="de-DE" altLang="en-US" b="0" i="0" u="none" strike="noStrike" cap="none" normalizeH="0" baseline="0" dirty="0">
                <a:ln>
                  <a:noFill/>
                </a:ln>
                <a:solidFill>
                  <a:schemeClr val="tx1"/>
                </a:solidFill>
                <a:effectLst/>
              </a:rPr>
              <a:t>die sich auf spezifische Aspekte der Sicherheit und Gesundheit am Arbeitsplatz konzentrieren. Sie bilden heute die Grundlage der europäischen Gesetzgebung zu Sicherheit und Gesundheitsschutz. </a:t>
            </a:r>
          </a:p>
        </p:txBody>
      </p:sp>
      <p:sp>
        <p:nvSpPr>
          <p:cNvPr id="5" name="Title 1">
            <a:extLst>
              <a:ext uri="{FF2B5EF4-FFF2-40B4-BE49-F238E27FC236}">
                <a16:creationId xmlns:a16="http://schemas.microsoft.com/office/drawing/2014/main" id="{5D57B5B3-2000-6EDE-04C4-60EAAA6B7A54}"/>
              </a:ext>
            </a:extLst>
          </p:cNvPr>
          <p:cNvSpPr txBox="1">
            <a:spLocks/>
          </p:cNvSpPr>
          <p:nvPr/>
        </p:nvSpPr>
        <p:spPr>
          <a:xfrm>
            <a:off x="1210348" y="136416"/>
            <a:ext cx="6091376" cy="87724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000" kern="1200">
                <a:solidFill>
                  <a:srgbClr val="C00000"/>
                </a:solidFill>
                <a:latin typeface="Calibri" panose="020F0502020204030204" pitchFamily="34" charset="0"/>
                <a:ea typeface="+mj-ea"/>
                <a:cs typeface="+mj-cs"/>
              </a:defRPr>
            </a:lvl1pPr>
          </a:lstStyle>
          <a:p>
            <a:pPr marL="449263" indent="-449263">
              <a:tabLst>
                <a:tab pos="449263" algn="l"/>
              </a:tabLst>
              <a:defRPr/>
            </a:pPr>
            <a:r>
              <a:rPr lang="fr-FR" sz="2800" b="1" dirty="0" err="1">
                <a:solidFill>
                  <a:srgbClr val="FF0000"/>
                </a:solidFill>
                <a:cs typeface="Calibri" panose="020F0502020204030204" pitchFamily="34" charset="0"/>
              </a:rPr>
              <a:t>Arbeitssicherheit</a:t>
            </a:r>
            <a:r>
              <a:rPr lang="fr-FR" sz="2800" b="1" dirty="0">
                <a:solidFill>
                  <a:srgbClr val="FF0000"/>
                </a:solidFill>
                <a:cs typeface="Calibri" panose="020F0502020204030204" pitchFamily="34" charset="0"/>
              </a:rPr>
              <a:t> </a:t>
            </a:r>
            <a:r>
              <a:rPr lang="fr-FR" sz="2800" b="1" dirty="0" err="1">
                <a:solidFill>
                  <a:srgbClr val="FF0000"/>
                </a:solidFill>
                <a:cs typeface="Calibri" panose="020F0502020204030204" pitchFamily="34" charset="0"/>
              </a:rPr>
              <a:t>und</a:t>
            </a:r>
            <a:r>
              <a:rPr lang="fr-FR" sz="2800" b="1" dirty="0">
                <a:solidFill>
                  <a:srgbClr val="FF0000"/>
                </a:solidFill>
                <a:cs typeface="Calibri" panose="020F0502020204030204" pitchFamily="34" charset="0"/>
              </a:rPr>
              <a:t> </a:t>
            </a:r>
            <a:r>
              <a:rPr lang="fr-FR" sz="2800" b="1" dirty="0" err="1">
                <a:solidFill>
                  <a:srgbClr val="FF0000"/>
                </a:solidFill>
                <a:cs typeface="Calibri" panose="020F0502020204030204" pitchFamily="34" charset="0"/>
              </a:rPr>
              <a:t>Gesundheit</a:t>
            </a:r>
            <a:endParaRPr lang="fr-FR" sz="2800" b="1" dirty="0">
              <a:solidFill>
                <a:srgbClr val="FF0000"/>
              </a:solidFill>
              <a:cs typeface="Calibri" panose="020F0502020204030204" pitchFamily="34" charset="0"/>
            </a:endParaRPr>
          </a:p>
        </p:txBody>
      </p:sp>
    </p:spTree>
    <p:extLst>
      <p:ext uri="{BB962C8B-B14F-4D97-AF65-F5344CB8AC3E}">
        <p14:creationId xmlns:p14="http://schemas.microsoft.com/office/powerpoint/2010/main" val="2464828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5818800" cy="461665"/>
          </a:xfrm>
          <a:prstGeom prst="rect">
            <a:avLst/>
          </a:prstGeom>
          <a:noFill/>
        </p:spPr>
        <p:txBody>
          <a:bodyPr wrap="square" rtlCol="0">
            <a:spAutoFit/>
          </a:bodyPr>
          <a:lstStyle/>
          <a:p>
            <a:r>
              <a:rPr lang="fr-LU" sz="2400" b="1" dirty="0" err="1">
                <a:solidFill>
                  <a:srgbClr val="FF0000"/>
                </a:solidFill>
              </a:rPr>
              <a:t>Immer</a:t>
            </a:r>
            <a:r>
              <a:rPr lang="fr-LU" sz="2400" b="1" dirty="0">
                <a:solidFill>
                  <a:srgbClr val="FF0000"/>
                </a:solidFill>
              </a:rPr>
              <a:t> die </a:t>
            </a:r>
            <a:r>
              <a:rPr lang="fr-LU" sz="2400" b="1" dirty="0" err="1">
                <a:solidFill>
                  <a:srgbClr val="FF0000"/>
                </a:solidFill>
              </a:rPr>
              <a:t>Anderen</a:t>
            </a:r>
            <a:r>
              <a:rPr lang="fr-LU" sz="2400" b="1" dirty="0">
                <a:solidFill>
                  <a:srgbClr val="FF0000"/>
                </a:solidFill>
              </a:rPr>
              <a:t>: </a:t>
            </a:r>
            <a:endParaRPr lang="fr-FR" sz="2400" b="1" dirty="0">
              <a:solidFill>
                <a:srgbClr val="FF0000"/>
              </a:solidFill>
            </a:endParaRPr>
          </a:p>
        </p:txBody>
      </p:sp>
      <p:sp>
        <p:nvSpPr>
          <p:cNvPr id="4" name="Espace réservé du numéro de diapositive 3"/>
          <p:cNvSpPr>
            <a:spLocks noGrp="1"/>
          </p:cNvSpPr>
          <p:nvPr>
            <p:ph type="sldNum" sz="quarter" idx="12"/>
          </p:nvPr>
        </p:nvSpPr>
        <p:spPr/>
        <p:txBody>
          <a:bodyPr/>
          <a:lstStyle/>
          <a:p>
            <a:fld id="{7E741427-AB16-4EDA-9BAC-73683C6CA3F7}" type="slidenum">
              <a:rPr lang="fr-FR" smtClean="0"/>
              <a:pPr/>
              <a:t>40</a:t>
            </a:fld>
            <a:endParaRPr lang="fr-FR" dirty="0"/>
          </a:p>
        </p:txBody>
      </p:sp>
      <p:sp>
        <p:nvSpPr>
          <p:cNvPr id="13" name="Espace réservé du contenu 3">
            <a:extLst>
              <a:ext uri="{FF2B5EF4-FFF2-40B4-BE49-F238E27FC236}">
                <a16:creationId xmlns:a16="http://schemas.microsoft.com/office/drawing/2014/main" id="{7B33AC41-2D5B-423C-A312-DF51DAC837AE}"/>
              </a:ext>
            </a:extLst>
          </p:cNvPr>
          <p:cNvSpPr txBox="1">
            <a:spLocks/>
          </p:cNvSpPr>
          <p:nvPr/>
        </p:nvSpPr>
        <p:spPr>
          <a:xfrm>
            <a:off x="-1620688" y="1043994"/>
            <a:ext cx="8263889" cy="378176"/>
          </a:xfrm>
          <a:prstGeom prst="rect">
            <a:avLst/>
          </a:prstGeom>
        </p:spPr>
        <p:txBody>
          <a:bodyPr vert="horz" lIns="91440" tIns="45720" rIns="91440" bIns="45720" rtlCol="0" anchor="ctr"/>
          <a:lstStyle>
            <a:defPPr>
              <a:defRPr lang="fr-FR"/>
            </a:defPPr>
            <a:lvl1pPr marL="0" algn="r" defTabSz="914400" rtl="0" eaLnBrk="1" latinLnBrk="0" hangingPunct="1">
              <a:defRPr sz="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Wingdings" panose="05000000000000000000" pitchFamily="2" charset="2"/>
              <a:buChar char="§"/>
            </a:pPr>
            <a:r>
              <a:rPr lang="fr-FR" sz="1800" dirty="0">
                <a:solidFill>
                  <a:schemeClr val="accent1"/>
                </a:solidFill>
              </a:rPr>
              <a:t>Die </a:t>
            </a:r>
            <a:r>
              <a:rPr lang="fr-FR" sz="1800" dirty="0" err="1">
                <a:solidFill>
                  <a:schemeClr val="accent1"/>
                </a:solidFill>
              </a:rPr>
              <a:t>Prävention</a:t>
            </a:r>
            <a:r>
              <a:rPr lang="fr-FR" sz="1800" dirty="0">
                <a:solidFill>
                  <a:schemeClr val="accent1"/>
                </a:solidFill>
              </a:rPr>
              <a:t> </a:t>
            </a:r>
            <a:r>
              <a:rPr lang="fr-FR" sz="1800" dirty="0" err="1">
                <a:solidFill>
                  <a:schemeClr val="accent1"/>
                </a:solidFill>
              </a:rPr>
              <a:t>ist</a:t>
            </a:r>
            <a:r>
              <a:rPr lang="fr-FR" sz="1800" dirty="0">
                <a:solidFill>
                  <a:schemeClr val="accent1"/>
                </a:solidFill>
              </a:rPr>
              <a:t> Teil </a:t>
            </a:r>
            <a:r>
              <a:rPr lang="fr-FR" sz="1800" dirty="0" err="1">
                <a:solidFill>
                  <a:schemeClr val="accent1"/>
                </a:solidFill>
              </a:rPr>
              <a:t>einer</a:t>
            </a:r>
            <a:r>
              <a:rPr lang="fr-FR" sz="1800" dirty="0">
                <a:solidFill>
                  <a:schemeClr val="accent1"/>
                </a:solidFill>
              </a:rPr>
              <a:t> </a:t>
            </a:r>
            <a:r>
              <a:rPr lang="fr-FR" sz="1800" dirty="0" err="1">
                <a:solidFill>
                  <a:schemeClr val="accent1"/>
                </a:solidFill>
              </a:rPr>
              <a:t>guten</a:t>
            </a:r>
            <a:r>
              <a:rPr lang="fr-FR" sz="1800" dirty="0">
                <a:solidFill>
                  <a:schemeClr val="accent1"/>
                </a:solidFill>
              </a:rPr>
              <a:t> </a:t>
            </a:r>
            <a:r>
              <a:rPr lang="fr-FR" sz="1800" dirty="0" err="1">
                <a:solidFill>
                  <a:schemeClr val="accent1"/>
                </a:solidFill>
              </a:rPr>
              <a:t>Unternehmensführung</a:t>
            </a:r>
            <a:endParaRPr lang="fr-FR" sz="1800" dirty="0">
              <a:solidFill>
                <a:schemeClr val="accent1"/>
              </a:solidFill>
            </a:endParaRPr>
          </a:p>
        </p:txBody>
      </p:sp>
      <p:pic>
        <p:nvPicPr>
          <p:cNvPr id="14" name="Picture 3" descr="Balance Banque d'images et photos libres de droit - iStock">
            <a:extLst>
              <a:ext uri="{FF2B5EF4-FFF2-40B4-BE49-F238E27FC236}">
                <a16:creationId xmlns:a16="http://schemas.microsoft.com/office/drawing/2014/main" id="{C4051AF8-64FC-4E8D-847E-52D29EF7BBAE}"/>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435293" y="2498884"/>
            <a:ext cx="4371975" cy="2728913"/>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C825C729-E34C-4AA7-8E0E-017D839AC13F}"/>
              </a:ext>
            </a:extLst>
          </p:cNvPr>
          <p:cNvSpPr txBox="1"/>
          <p:nvPr/>
        </p:nvSpPr>
        <p:spPr>
          <a:xfrm>
            <a:off x="2947036" y="2297941"/>
            <a:ext cx="1768980" cy="507831"/>
          </a:xfrm>
          <a:prstGeom prst="rect">
            <a:avLst/>
          </a:prstGeom>
          <a:solidFill>
            <a:schemeClr val="tx2">
              <a:lumMod val="20000"/>
              <a:lumOff val="80000"/>
            </a:schemeClr>
          </a:solidFill>
          <a:ln>
            <a:solidFill>
              <a:srgbClr val="C00000"/>
            </a:solidFill>
          </a:ln>
        </p:spPr>
        <p:txBody>
          <a:bodyPr wrap="square" rtlCol="0">
            <a:spAutoFit/>
          </a:bodyPr>
          <a:lstStyle/>
          <a:p>
            <a:pPr marL="285750" indent="-285750" algn="ctr">
              <a:buFont typeface="Arial" panose="020B0604020202020204" pitchFamily="34" charset="0"/>
              <a:buChar char="•"/>
            </a:pPr>
            <a:r>
              <a:rPr lang="fr-FR" sz="1350" dirty="0" err="1"/>
              <a:t>Technisches</a:t>
            </a:r>
            <a:r>
              <a:rPr lang="fr-FR" sz="1350" dirty="0"/>
              <a:t> </a:t>
            </a:r>
            <a:r>
              <a:rPr lang="fr-FR" sz="1350" dirty="0" err="1"/>
              <a:t>Versagen</a:t>
            </a:r>
            <a:endParaRPr lang="fr-FR" sz="1350" dirty="0"/>
          </a:p>
        </p:txBody>
      </p:sp>
      <p:sp>
        <p:nvSpPr>
          <p:cNvPr id="17" name="ZoneTexte 16">
            <a:extLst>
              <a:ext uri="{FF2B5EF4-FFF2-40B4-BE49-F238E27FC236}">
                <a16:creationId xmlns:a16="http://schemas.microsoft.com/office/drawing/2014/main" id="{24796161-2C8C-4245-9585-6375B745170D}"/>
              </a:ext>
            </a:extLst>
          </p:cNvPr>
          <p:cNvSpPr txBox="1"/>
          <p:nvPr/>
        </p:nvSpPr>
        <p:spPr>
          <a:xfrm>
            <a:off x="118405" y="2297941"/>
            <a:ext cx="2653395" cy="1338828"/>
          </a:xfrm>
          <a:prstGeom prst="rect">
            <a:avLst/>
          </a:prstGeom>
          <a:solidFill>
            <a:schemeClr val="tx2">
              <a:lumMod val="20000"/>
              <a:lumOff val="80000"/>
            </a:schemeClr>
          </a:solidFill>
          <a:ln>
            <a:solidFill>
              <a:srgbClr val="C00000"/>
            </a:solidFill>
          </a:ln>
        </p:spPr>
        <p:txBody>
          <a:bodyPr wrap="square" rtlCol="0">
            <a:spAutoFit/>
          </a:bodyPr>
          <a:lstStyle/>
          <a:p>
            <a:pPr marL="285750" indent="-285750">
              <a:buFont typeface="Arial" panose="020B0604020202020204" pitchFamily="34" charset="0"/>
              <a:buChar char="•"/>
            </a:pPr>
            <a:r>
              <a:rPr lang="fr-FR" sz="1350" dirty="0" err="1"/>
              <a:t>Keine</a:t>
            </a:r>
            <a:r>
              <a:rPr lang="fr-FR" sz="1350" dirty="0"/>
              <a:t> </a:t>
            </a:r>
            <a:r>
              <a:rPr lang="fr-FR" sz="1350" dirty="0" err="1"/>
              <a:t>Ausbildung</a:t>
            </a:r>
            <a:endParaRPr lang="fr-FR" sz="1350" dirty="0"/>
          </a:p>
          <a:p>
            <a:pPr marL="285750" indent="-285750">
              <a:buFont typeface="Arial" panose="020B0604020202020204" pitchFamily="34" charset="0"/>
              <a:buChar char="•"/>
            </a:pPr>
            <a:r>
              <a:rPr lang="fr-FR" sz="1350" dirty="0" err="1"/>
              <a:t>Schlechte</a:t>
            </a:r>
            <a:r>
              <a:rPr lang="fr-FR" sz="1350" dirty="0"/>
              <a:t> </a:t>
            </a:r>
            <a:r>
              <a:rPr lang="fr-FR" sz="1350" dirty="0" err="1"/>
              <a:t>Vorbereitung</a:t>
            </a:r>
            <a:endParaRPr lang="fr-FR" sz="1350" dirty="0"/>
          </a:p>
          <a:p>
            <a:pPr marL="285750" indent="-285750">
              <a:buFont typeface="Arial" panose="020B0604020202020204" pitchFamily="34" charset="0"/>
              <a:buChar char="•"/>
            </a:pPr>
            <a:r>
              <a:rPr lang="fr-FR" sz="1350" dirty="0" err="1"/>
              <a:t>Mangelnde</a:t>
            </a:r>
            <a:r>
              <a:rPr lang="fr-FR" sz="1350" dirty="0"/>
              <a:t> </a:t>
            </a:r>
            <a:r>
              <a:rPr lang="fr-FR" sz="1350" dirty="0" err="1"/>
              <a:t>Kommunikation</a:t>
            </a:r>
            <a:endParaRPr lang="fr-FR" sz="1350" dirty="0"/>
          </a:p>
          <a:p>
            <a:pPr marL="285750" indent="-285750">
              <a:buFont typeface="Arial" panose="020B0604020202020204" pitchFamily="34" charset="0"/>
              <a:buChar char="•"/>
            </a:pPr>
            <a:r>
              <a:rPr lang="fr-FR" sz="1350" dirty="0" err="1"/>
              <a:t>Mangelnde</a:t>
            </a:r>
            <a:r>
              <a:rPr lang="fr-FR" sz="1350" dirty="0"/>
              <a:t> </a:t>
            </a:r>
            <a:r>
              <a:rPr lang="fr-FR" sz="1350" dirty="0" err="1"/>
              <a:t>Koordination</a:t>
            </a:r>
            <a:endParaRPr lang="fr-FR" sz="1350" dirty="0"/>
          </a:p>
          <a:p>
            <a:pPr marL="285750" indent="-285750">
              <a:buFont typeface="Arial" panose="020B0604020202020204" pitchFamily="34" charset="0"/>
              <a:buChar char="•"/>
            </a:pPr>
            <a:r>
              <a:rPr lang="fr-FR" sz="1350" dirty="0" err="1"/>
              <a:t>Verantwortlichkeiten</a:t>
            </a:r>
            <a:r>
              <a:rPr lang="fr-FR" sz="1350" dirty="0"/>
              <a:t> </a:t>
            </a:r>
            <a:r>
              <a:rPr lang="fr-FR" sz="1350" dirty="0" err="1"/>
              <a:t>unklar</a:t>
            </a:r>
            <a:endParaRPr lang="fr-FR" sz="1350" dirty="0"/>
          </a:p>
          <a:p>
            <a:pPr marL="285750" indent="-285750">
              <a:buFont typeface="Arial" panose="020B0604020202020204" pitchFamily="34" charset="0"/>
              <a:buChar char="•"/>
            </a:pPr>
            <a:r>
              <a:rPr lang="fr-FR" sz="1350" dirty="0" err="1"/>
              <a:t>Keine</a:t>
            </a:r>
            <a:r>
              <a:rPr lang="fr-FR" sz="1350" dirty="0"/>
              <a:t> </a:t>
            </a:r>
            <a:r>
              <a:rPr lang="fr-FR" sz="1350" dirty="0" err="1"/>
              <a:t>internen</a:t>
            </a:r>
            <a:r>
              <a:rPr lang="fr-FR" sz="1350" dirty="0"/>
              <a:t> </a:t>
            </a:r>
            <a:r>
              <a:rPr lang="fr-FR" sz="1350" dirty="0" err="1"/>
              <a:t>Kontrollen</a:t>
            </a:r>
            <a:endParaRPr lang="fr-FR" sz="1350" dirty="0"/>
          </a:p>
        </p:txBody>
      </p:sp>
      <p:sp>
        <p:nvSpPr>
          <p:cNvPr id="19" name="ZoneTexte 18">
            <a:extLst>
              <a:ext uri="{FF2B5EF4-FFF2-40B4-BE49-F238E27FC236}">
                <a16:creationId xmlns:a16="http://schemas.microsoft.com/office/drawing/2014/main" id="{F794B3B8-B81B-4C69-AE21-3A136EF2E1A4}"/>
              </a:ext>
            </a:extLst>
          </p:cNvPr>
          <p:cNvSpPr txBox="1"/>
          <p:nvPr/>
        </p:nvSpPr>
        <p:spPr>
          <a:xfrm>
            <a:off x="2947036" y="4639174"/>
            <a:ext cx="2242184" cy="507831"/>
          </a:xfrm>
          <a:prstGeom prst="rect">
            <a:avLst/>
          </a:prstGeom>
          <a:noFill/>
        </p:spPr>
        <p:txBody>
          <a:bodyPr wrap="square" rtlCol="0">
            <a:spAutoFit/>
          </a:bodyPr>
          <a:lstStyle/>
          <a:p>
            <a:pPr algn="ctr"/>
            <a:r>
              <a:rPr lang="fr-FR" sz="1350" b="1" dirty="0">
                <a:solidFill>
                  <a:srgbClr val="FF0000"/>
                </a:solidFill>
              </a:rPr>
              <a:t>10%</a:t>
            </a:r>
          </a:p>
          <a:p>
            <a:pPr algn="ctr"/>
            <a:r>
              <a:rPr lang="fr-FR" sz="1350" b="1" dirty="0" err="1">
                <a:solidFill>
                  <a:srgbClr val="FF0000"/>
                </a:solidFill>
              </a:rPr>
              <a:t>Technisches</a:t>
            </a:r>
            <a:r>
              <a:rPr lang="fr-FR" sz="1350" b="1" dirty="0">
                <a:solidFill>
                  <a:srgbClr val="FF0000"/>
                </a:solidFill>
              </a:rPr>
              <a:t> </a:t>
            </a:r>
            <a:r>
              <a:rPr lang="fr-FR" sz="1350" b="1" dirty="0" err="1">
                <a:solidFill>
                  <a:srgbClr val="FF0000"/>
                </a:solidFill>
              </a:rPr>
              <a:t>Versagen</a:t>
            </a:r>
            <a:endParaRPr lang="fr-FR" sz="1350" b="1" dirty="0">
              <a:solidFill>
                <a:srgbClr val="FF0000"/>
              </a:solidFill>
            </a:endParaRPr>
          </a:p>
        </p:txBody>
      </p:sp>
      <p:grpSp>
        <p:nvGrpSpPr>
          <p:cNvPr id="20" name="Groupe 19">
            <a:extLst>
              <a:ext uri="{FF2B5EF4-FFF2-40B4-BE49-F238E27FC236}">
                <a16:creationId xmlns:a16="http://schemas.microsoft.com/office/drawing/2014/main" id="{70C6DE83-BE9E-4017-B2EE-CC43F1933E4B}"/>
              </a:ext>
            </a:extLst>
          </p:cNvPr>
          <p:cNvGrpSpPr/>
          <p:nvPr/>
        </p:nvGrpSpPr>
        <p:grpSpPr>
          <a:xfrm>
            <a:off x="4318106" y="2521205"/>
            <a:ext cx="2524313" cy="2729675"/>
            <a:chOff x="6096000" y="2207387"/>
            <a:chExt cx="3365751" cy="3639566"/>
          </a:xfrm>
        </p:grpSpPr>
        <p:sp>
          <p:nvSpPr>
            <p:cNvPr id="22" name="Rectangle 21">
              <a:extLst>
                <a:ext uri="{FF2B5EF4-FFF2-40B4-BE49-F238E27FC236}">
                  <a16:creationId xmlns:a16="http://schemas.microsoft.com/office/drawing/2014/main" id="{3B94DB54-AC35-4B21-85D2-B0D7755CE238}"/>
                </a:ext>
              </a:extLst>
            </p:cNvPr>
            <p:cNvSpPr/>
            <p:nvPr/>
          </p:nvSpPr>
          <p:spPr>
            <a:xfrm>
              <a:off x="6864351" y="2207387"/>
              <a:ext cx="2597400" cy="3639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2" b="1" dirty="0" err="1"/>
                <a:t>Gute</a:t>
              </a:r>
              <a:r>
                <a:rPr lang="fr-FR" sz="1702" b="1" dirty="0"/>
                <a:t> </a:t>
              </a:r>
              <a:r>
                <a:rPr lang="fr-FR" sz="1702" b="1" dirty="0" err="1"/>
                <a:t>Prävention</a:t>
              </a:r>
              <a:endParaRPr lang="fr-FR" sz="1702" b="1" dirty="0"/>
            </a:p>
            <a:p>
              <a:pPr algn="ctr"/>
              <a:r>
                <a:rPr lang="fr-FR" sz="1702" b="1" dirty="0"/>
                <a:t>= </a:t>
              </a:r>
            </a:p>
            <a:p>
              <a:pPr algn="ctr"/>
              <a:r>
                <a:rPr lang="fr-FR" sz="1702" b="1" dirty="0" err="1"/>
                <a:t>Bessere</a:t>
              </a:r>
              <a:r>
                <a:rPr lang="fr-FR" sz="1702" b="1" dirty="0"/>
                <a:t> </a:t>
              </a:r>
              <a:r>
                <a:rPr lang="fr-FR" sz="1702" b="1" dirty="0" err="1"/>
                <a:t>Vorbereitung</a:t>
              </a:r>
              <a:endParaRPr lang="fr-FR" sz="1702" b="1" dirty="0"/>
            </a:p>
            <a:p>
              <a:pPr algn="ctr"/>
              <a:r>
                <a:rPr lang="fr-FR" sz="1702" b="1" dirty="0"/>
                <a:t>+</a:t>
              </a:r>
            </a:p>
            <a:p>
              <a:pPr algn="ctr"/>
              <a:r>
                <a:rPr lang="fr-FR" sz="1702" b="1" dirty="0" err="1"/>
                <a:t>Bessere</a:t>
              </a:r>
              <a:r>
                <a:rPr lang="fr-FR" sz="1702" b="1" dirty="0"/>
                <a:t> Organisation</a:t>
              </a:r>
            </a:p>
          </p:txBody>
        </p:sp>
        <p:sp>
          <p:nvSpPr>
            <p:cNvPr id="23" name="Flèche : droite 15">
              <a:extLst>
                <a:ext uri="{FF2B5EF4-FFF2-40B4-BE49-F238E27FC236}">
                  <a16:creationId xmlns:a16="http://schemas.microsoft.com/office/drawing/2014/main" id="{C81C865E-FC54-416B-AFB4-E9D012BD9D97}"/>
                </a:ext>
              </a:extLst>
            </p:cNvPr>
            <p:cNvSpPr/>
            <p:nvPr/>
          </p:nvSpPr>
          <p:spPr>
            <a:xfrm>
              <a:off x="6096000" y="3881120"/>
              <a:ext cx="711200" cy="345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27" name="Groupe 26">
            <a:extLst>
              <a:ext uri="{FF2B5EF4-FFF2-40B4-BE49-F238E27FC236}">
                <a16:creationId xmlns:a16="http://schemas.microsoft.com/office/drawing/2014/main" id="{B6AF9FC3-934E-458C-A17A-343AA3BC3373}"/>
              </a:ext>
            </a:extLst>
          </p:cNvPr>
          <p:cNvGrpSpPr/>
          <p:nvPr/>
        </p:nvGrpSpPr>
        <p:grpSpPr>
          <a:xfrm>
            <a:off x="6929520" y="2490509"/>
            <a:ext cx="2127884" cy="2729675"/>
            <a:chOff x="9088121" y="2179574"/>
            <a:chExt cx="2837179" cy="3639566"/>
          </a:xfrm>
        </p:grpSpPr>
        <p:sp>
          <p:nvSpPr>
            <p:cNvPr id="28" name="Rectangle 27">
              <a:extLst>
                <a:ext uri="{FF2B5EF4-FFF2-40B4-BE49-F238E27FC236}">
                  <a16:creationId xmlns:a16="http://schemas.microsoft.com/office/drawing/2014/main" id="{115B1E1D-B76A-4987-BAB0-6269AAF6E943}"/>
                </a:ext>
              </a:extLst>
            </p:cNvPr>
            <p:cNvSpPr/>
            <p:nvPr/>
          </p:nvSpPr>
          <p:spPr>
            <a:xfrm>
              <a:off x="9908290" y="2179574"/>
              <a:ext cx="2017010" cy="3639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2" b="1" dirty="0" err="1"/>
                <a:t>Weniger</a:t>
              </a:r>
              <a:r>
                <a:rPr lang="fr-FR" sz="1702" b="1" dirty="0"/>
                <a:t> </a:t>
              </a:r>
              <a:r>
                <a:rPr lang="fr-FR" sz="1702" b="1" dirty="0" err="1"/>
                <a:t>Zeitverlust</a:t>
              </a:r>
              <a:endParaRPr lang="fr-FR" sz="1702" b="1" dirty="0"/>
            </a:p>
          </p:txBody>
        </p:sp>
        <p:sp>
          <p:nvSpPr>
            <p:cNvPr id="29" name="Flèche : droite 26">
              <a:extLst>
                <a:ext uri="{FF2B5EF4-FFF2-40B4-BE49-F238E27FC236}">
                  <a16:creationId xmlns:a16="http://schemas.microsoft.com/office/drawing/2014/main" id="{D5542F88-79E4-4448-8A37-9E6CAD46D912}"/>
                </a:ext>
              </a:extLst>
            </p:cNvPr>
            <p:cNvSpPr/>
            <p:nvPr/>
          </p:nvSpPr>
          <p:spPr>
            <a:xfrm>
              <a:off x="9088121" y="3840480"/>
              <a:ext cx="711200" cy="3454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0" name="ZoneTexte 29">
            <a:extLst>
              <a:ext uri="{FF2B5EF4-FFF2-40B4-BE49-F238E27FC236}">
                <a16:creationId xmlns:a16="http://schemas.microsoft.com/office/drawing/2014/main" id="{347CEEFA-5BB2-42A4-BEB0-28CA2A7AF646}"/>
              </a:ext>
            </a:extLst>
          </p:cNvPr>
          <p:cNvSpPr txBox="1"/>
          <p:nvPr/>
        </p:nvSpPr>
        <p:spPr>
          <a:xfrm>
            <a:off x="59532" y="4535299"/>
            <a:ext cx="2546509" cy="715581"/>
          </a:xfrm>
          <a:prstGeom prst="rect">
            <a:avLst/>
          </a:prstGeom>
          <a:noFill/>
        </p:spPr>
        <p:txBody>
          <a:bodyPr wrap="square" rtlCol="0">
            <a:spAutoFit/>
          </a:bodyPr>
          <a:lstStyle/>
          <a:p>
            <a:pPr algn="ctr"/>
            <a:r>
              <a:rPr lang="fr-FR" sz="1350" b="1" dirty="0">
                <a:solidFill>
                  <a:srgbClr val="FF0000"/>
                </a:solidFill>
              </a:rPr>
              <a:t>90%</a:t>
            </a:r>
          </a:p>
          <a:p>
            <a:pPr algn="ctr"/>
            <a:r>
              <a:rPr lang="fr-FR" sz="1350" b="1" dirty="0">
                <a:solidFill>
                  <a:srgbClr val="FF0000"/>
                </a:solidFill>
              </a:rPr>
              <a:t>Organisations- </a:t>
            </a:r>
            <a:r>
              <a:rPr lang="fr-FR" sz="1350" b="1" dirty="0" err="1">
                <a:solidFill>
                  <a:srgbClr val="FF0000"/>
                </a:solidFill>
              </a:rPr>
              <a:t>und</a:t>
            </a:r>
            <a:r>
              <a:rPr lang="fr-FR" sz="1350" b="1" dirty="0">
                <a:solidFill>
                  <a:srgbClr val="FF0000"/>
                </a:solidFill>
              </a:rPr>
              <a:t> </a:t>
            </a:r>
            <a:r>
              <a:rPr lang="fr-FR" sz="1350" b="1" dirty="0" err="1">
                <a:solidFill>
                  <a:srgbClr val="FF0000"/>
                </a:solidFill>
              </a:rPr>
              <a:t>Verhaltensfehler</a:t>
            </a:r>
            <a:endParaRPr lang="fr-FR" sz="1350" b="1" dirty="0">
              <a:solidFill>
                <a:srgbClr val="FF0000"/>
              </a:solidFill>
            </a:endParaRPr>
          </a:p>
        </p:txBody>
      </p:sp>
      <p:sp>
        <p:nvSpPr>
          <p:cNvPr id="6" name="Rectangle 5"/>
          <p:cNvSpPr/>
          <p:nvPr/>
        </p:nvSpPr>
        <p:spPr>
          <a:xfrm>
            <a:off x="4894369" y="5445224"/>
            <a:ext cx="4163035"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 </a:t>
            </a:r>
            <a:r>
              <a:rPr lang="en-US" b="1" dirty="0" err="1">
                <a:solidFill>
                  <a:srgbClr val="FF0000"/>
                </a:solidFill>
              </a:rPr>
              <a:t>Weniger</a:t>
            </a:r>
            <a:r>
              <a:rPr lang="en-US" b="1" dirty="0">
                <a:solidFill>
                  <a:srgbClr val="FF0000"/>
                </a:solidFill>
              </a:rPr>
              <a:t> </a:t>
            </a:r>
            <a:r>
              <a:rPr lang="en-US" b="1" dirty="0" err="1">
                <a:solidFill>
                  <a:srgbClr val="FF0000"/>
                </a:solidFill>
              </a:rPr>
              <a:t>Arbeitsunfälle</a:t>
            </a:r>
            <a:r>
              <a:rPr lang="en-US" b="1" dirty="0">
                <a:solidFill>
                  <a:srgbClr val="FF0000"/>
                </a:solidFill>
              </a:rPr>
              <a:t> !!</a:t>
            </a:r>
          </a:p>
        </p:txBody>
      </p:sp>
    </p:spTree>
    <p:extLst>
      <p:ext uri="{BB962C8B-B14F-4D97-AF65-F5344CB8AC3E}">
        <p14:creationId xmlns:p14="http://schemas.microsoft.com/office/powerpoint/2010/main" val="2631677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7258960" cy="461665"/>
          </a:xfrm>
          <a:prstGeom prst="rect">
            <a:avLst/>
          </a:prstGeom>
          <a:noFill/>
        </p:spPr>
        <p:txBody>
          <a:bodyPr wrap="square" rtlCol="0">
            <a:spAutoFit/>
          </a:bodyPr>
          <a:lstStyle/>
          <a:p>
            <a:r>
              <a:rPr lang="fr-LU" sz="2400" b="1" dirty="0" err="1">
                <a:solidFill>
                  <a:srgbClr val="FF0000"/>
                </a:solidFill>
              </a:rPr>
              <a:t>Kontrollen</a:t>
            </a:r>
            <a:r>
              <a:rPr lang="fr-LU" sz="2400" b="1" dirty="0">
                <a:solidFill>
                  <a:srgbClr val="FF0000"/>
                </a:solidFill>
              </a:rPr>
              <a:t> </a:t>
            </a:r>
            <a:r>
              <a:rPr lang="fr-LU" sz="2400" b="1" dirty="0" err="1">
                <a:solidFill>
                  <a:srgbClr val="FF0000"/>
                </a:solidFill>
              </a:rPr>
              <a:t>mindern</a:t>
            </a:r>
            <a:r>
              <a:rPr lang="fr-LU" sz="2400" b="1" dirty="0">
                <a:solidFill>
                  <a:srgbClr val="FF0000"/>
                </a:solidFill>
              </a:rPr>
              <a:t> die </a:t>
            </a:r>
            <a:r>
              <a:rPr lang="fr-LU" sz="2400" b="1" dirty="0" err="1">
                <a:solidFill>
                  <a:srgbClr val="FF0000"/>
                </a:solidFill>
              </a:rPr>
              <a:t>Kompetivität</a:t>
            </a:r>
            <a:r>
              <a:rPr lang="fr-LU" sz="2400" b="1" dirty="0">
                <a:solidFill>
                  <a:srgbClr val="FF0000"/>
                </a:solidFill>
              </a:rPr>
              <a:t> der </a:t>
            </a:r>
            <a:r>
              <a:rPr lang="fr-LU" sz="2400" b="1" dirty="0" err="1">
                <a:solidFill>
                  <a:srgbClr val="FF0000"/>
                </a:solidFill>
              </a:rPr>
              <a:t>Betriebe</a:t>
            </a:r>
            <a:r>
              <a:rPr lang="fr-LU" sz="2400" b="1" dirty="0">
                <a:solidFill>
                  <a:srgbClr val="FF0000"/>
                </a:solidFill>
              </a:rPr>
              <a:t>: </a:t>
            </a:r>
            <a:endParaRPr lang="fr-FR" sz="2400" b="1" dirty="0">
              <a:solidFill>
                <a:srgbClr val="FF0000"/>
              </a:solidFill>
            </a:endParaRPr>
          </a:p>
        </p:txBody>
      </p:sp>
      <p:graphicFrame>
        <p:nvGraphicFramePr>
          <p:cNvPr id="2" name="Objet 1"/>
          <p:cNvGraphicFramePr>
            <a:graphicFrameLocks noChangeAspect="1"/>
          </p:cNvGraphicFramePr>
          <p:nvPr/>
        </p:nvGraphicFramePr>
        <p:xfrm>
          <a:off x="0" y="765175"/>
          <a:ext cx="9102725" cy="5562600"/>
        </p:xfrm>
        <a:graphic>
          <a:graphicData uri="http://schemas.openxmlformats.org/presentationml/2006/ole">
            <mc:AlternateContent xmlns:mc="http://schemas.openxmlformats.org/markup-compatibility/2006">
              <mc:Choice xmlns:v="urn:schemas-microsoft-com:vml" Requires="v">
                <p:oleObj name="Graphique" r:id="rId2" imgW="8788400" imgH="4940300" progId="Excel.Chart.8">
                  <p:embed/>
                </p:oleObj>
              </mc:Choice>
              <mc:Fallback>
                <p:oleObj name="Graphique" r:id="rId2" imgW="8788400" imgH="4940300" progId="Excel.Chart.8">
                  <p:embed/>
                  <p:pic>
                    <p:nvPicPr>
                      <p:cNvPr id="2" name="Obje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02725" cy="5562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pic>
                </p:oleObj>
              </mc:Fallback>
            </mc:AlternateContent>
          </a:graphicData>
        </a:graphic>
      </p:graphicFrame>
      <p:pic>
        <p:nvPicPr>
          <p:cNvPr id="1028" name="Picture 4" descr="ILO English Logo.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3648" y="720725"/>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331640" y="6453336"/>
            <a:ext cx="6840760" cy="369332"/>
          </a:xfrm>
          <a:prstGeom prst="rect">
            <a:avLst/>
          </a:prstGeom>
          <a:noFill/>
        </p:spPr>
        <p:txBody>
          <a:bodyPr wrap="square" rtlCol="0">
            <a:spAutoFit/>
          </a:bodyPr>
          <a:lstStyle/>
          <a:p>
            <a:r>
              <a:rPr lang="fr-LU" b="1" dirty="0"/>
              <a:t>ILO = International Labour Organisation; mit </a:t>
            </a:r>
            <a:r>
              <a:rPr lang="fr-LU" b="1" dirty="0" err="1"/>
              <a:t>Sitz</a:t>
            </a:r>
            <a:r>
              <a:rPr lang="fr-LU" b="1" dirty="0"/>
              <a:t> in Genf</a:t>
            </a:r>
            <a:endParaRPr lang="fr-FR" b="1" dirty="0"/>
          </a:p>
        </p:txBody>
      </p:sp>
      <p:sp>
        <p:nvSpPr>
          <p:cNvPr id="7" name="ZoneTexte 6"/>
          <p:cNvSpPr txBox="1"/>
          <p:nvPr/>
        </p:nvSpPr>
        <p:spPr>
          <a:xfrm>
            <a:off x="2555776" y="2435225"/>
            <a:ext cx="3168352" cy="646331"/>
          </a:xfrm>
          <a:prstGeom prst="rect">
            <a:avLst/>
          </a:prstGeom>
          <a:solidFill>
            <a:srgbClr val="FFFF00"/>
          </a:solidFill>
          <a:ln>
            <a:solidFill>
              <a:srgbClr val="FF0000"/>
            </a:solidFill>
          </a:ln>
        </p:spPr>
        <p:txBody>
          <a:bodyPr wrap="square" rtlCol="0">
            <a:spAutoFit/>
          </a:bodyPr>
          <a:lstStyle/>
          <a:p>
            <a:pPr algn="ctr"/>
            <a:r>
              <a:rPr lang="fr-FR" b="1" u="sng" dirty="0">
                <a:solidFill>
                  <a:srgbClr val="FF0000"/>
                </a:solidFill>
              </a:rPr>
              <a:t>ROSI:</a:t>
            </a:r>
            <a:r>
              <a:rPr lang="fr-FR" b="1" dirty="0">
                <a:solidFill>
                  <a:srgbClr val="FF0000"/>
                </a:solidFill>
              </a:rPr>
              <a:t> </a:t>
            </a:r>
            <a:r>
              <a:rPr lang="fr-FR" sz="900" b="1" dirty="0">
                <a:solidFill>
                  <a:srgbClr val="FF0000"/>
                </a:solidFill>
              </a:rPr>
              <a:t>return on </a:t>
            </a:r>
            <a:r>
              <a:rPr lang="fr-FR" sz="900" b="1" dirty="0" err="1">
                <a:solidFill>
                  <a:srgbClr val="FF0000"/>
                </a:solidFill>
              </a:rPr>
              <a:t>safety</a:t>
            </a:r>
            <a:r>
              <a:rPr lang="fr-FR" sz="900" b="1" dirty="0">
                <a:solidFill>
                  <a:srgbClr val="FF0000"/>
                </a:solidFill>
              </a:rPr>
              <a:t> </a:t>
            </a:r>
            <a:r>
              <a:rPr lang="fr-FR" sz="900" b="1" dirty="0" err="1">
                <a:solidFill>
                  <a:srgbClr val="FF0000"/>
                </a:solidFill>
              </a:rPr>
              <a:t>invest</a:t>
            </a:r>
            <a:endParaRPr lang="fr-FR" sz="900" b="1" dirty="0">
              <a:solidFill>
                <a:srgbClr val="FF0000"/>
              </a:solidFill>
            </a:endParaRPr>
          </a:p>
          <a:p>
            <a:pPr algn="ctr"/>
            <a:r>
              <a:rPr lang="fr-FR" dirty="0">
                <a:solidFill>
                  <a:srgbClr val="FF0000"/>
                </a:solidFill>
              </a:rPr>
              <a:t>1€ </a:t>
            </a:r>
            <a:r>
              <a:rPr lang="fr-FR" dirty="0" err="1">
                <a:solidFill>
                  <a:srgbClr val="FF0000"/>
                </a:solidFill>
              </a:rPr>
              <a:t>investiert</a:t>
            </a:r>
            <a:r>
              <a:rPr lang="fr-FR" dirty="0">
                <a:solidFill>
                  <a:srgbClr val="FF0000"/>
                </a:solidFill>
              </a:rPr>
              <a:t> =  2,2 -2,4 € </a:t>
            </a:r>
            <a:r>
              <a:rPr lang="fr-FR" dirty="0" err="1">
                <a:solidFill>
                  <a:srgbClr val="FF0000"/>
                </a:solidFill>
              </a:rPr>
              <a:t>zurück</a:t>
            </a:r>
            <a:endParaRPr lang="en-US" dirty="0">
              <a:solidFill>
                <a:srgbClr val="FF0000"/>
              </a:solidFill>
            </a:endParaRPr>
          </a:p>
        </p:txBody>
      </p:sp>
      <p:sp>
        <p:nvSpPr>
          <p:cNvPr id="5" name="Espace réservé du numéro de diapositive 4"/>
          <p:cNvSpPr>
            <a:spLocks noGrp="1"/>
          </p:cNvSpPr>
          <p:nvPr>
            <p:ph type="sldNum" sz="quarter" idx="12"/>
          </p:nvPr>
        </p:nvSpPr>
        <p:spPr/>
        <p:txBody>
          <a:bodyPr/>
          <a:lstStyle/>
          <a:p>
            <a:fld id="{2AA5447B-C284-48C8-8D5F-F726549ACC57}" type="slidenum">
              <a:rPr lang="fr-FR" smtClean="0"/>
              <a:pPr/>
              <a:t>41</a:t>
            </a:fld>
            <a:endParaRPr lang="fr-FR"/>
          </a:p>
        </p:txBody>
      </p:sp>
    </p:spTree>
    <p:extLst>
      <p:ext uri="{BB962C8B-B14F-4D97-AF65-F5344CB8AC3E}">
        <p14:creationId xmlns:p14="http://schemas.microsoft.com/office/powerpoint/2010/main" val="1915901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86944" y="750459"/>
            <a:ext cx="8807649" cy="5971015"/>
          </a:xfrm>
          <a:prstGeom prst="rect">
            <a:avLst/>
          </a:prstGeom>
        </p:spPr>
      </p:pic>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txBox="1">
            <a:spLocks noChangeArrowheads="1"/>
          </p:cNvSpPr>
          <p:nvPr/>
        </p:nvSpPr>
        <p:spPr>
          <a:xfrm>
            <a:off x="4499992" y="1464891"/>
            <a:ext cx="4536504" cy="5256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lnSpc>
                <a:spcPct val="90000"/>
              </a:lnSpc>
              <a:buFont typeface="Arial" panose="020B0604020202020204" pitchFamily="34" charset="0"/>
              <a:buChar char="•"/>
            </a:pPr>
            <a:r>
              <a:rPr lang="fr-FR" altLang="fr-FR" sz="1800" b="1" u="sng" dirty="0" err="1">
                <a:solidFill>
                  <a:srgbClr val="FF0000"/>
                </a:solidFill>
              </a:rPr>
              <a:t>Direkte</a:t>
            </a:r>
            <a:r>
              <a:rPr lang="fr-FR" altLang="fr-FR" sz="1800" b="1" u="sng" dirty="0">
                <a:solidFill>
                  <a:srgbClr val="FF0000"/>
                </a:solidFill>
              </a:rPr>
              <a:t> </a:t>
            </a:r>
            <a:r>
              <a:rPr lang="fr-FR" altLang="fr-FR" sz="1800" b="1" u="sng" dirty="0" err="1">
                <a:solidFill>
                  <a:srgbClr val="FF0000"/>
                </a:solidFill>
              </a:rPr>
              <a:t>Kosten</a:t>
            </a:r>
            <a:endParaRPr lang="fr-FR" altLang="fr-FR" sz="1800" b="1" u="sng" dirty="0">
              <a:solidFill>
                <a:srgbClr val="FF0000"/>
              </a:solidFill>
            </a:endParaRPr>
          </a:p>
          <a:p>
            <a:pPr marL="285750" indent="-285750" algn="l">
              <a:lnSpc>
                <a:spcPct val="90000"/>
              </a:lnSpc>
              <a:buFont typeface="Arial" panose="020B0604020202020204" pitchFamily="34" charset="0"/>
              <a:buChar char="•"/>
            </a:pPr>
            <a:endParaRPr lang="fr-FR" altLang="fr-FR" sz="800" b="1" u="sng" dirty="0">
              <a:solidFill>
                <a:schemeClr val="bg1"/>
              </a:solidFill>
            </a:endParaRPr>
          </a:p>
          <a:p>
            <a:pPr marL="742950" lvl="1" indent="-285750" algn="l">
              <a:lnSpc>
                <a:spcPct val="90000"/>
              </a:lnSpc>
              <a:buFont typeface="Courier New" panose="02070309020205020404" pitchFamily="49" charset="0"/>
              <a:buChar char="o"/>
            </a:pPr>
            <a:r>
              <a:rPr lang="fr-FR" altLang="fr-FR" sz="1600" dirty="0" err="1">
                <a:solidFill>
                  <a:schemeClr val="bg1"/>
                </a:solidFill>
              </a:rPr>
              <a:t>Beiträge</a:t>
            </a:r>
            <a:endParaRPr lang="fr-FR" altLang="fr-FR" sz="1600" dirty="0">
              <a:solidFill>
                <a:schemeClr val="bg1"/>
              </a:solidFill>
            </a:endParaRPr>
          </a:p>
          <a:p>
            <a:pPr marL="742950" lvl="1" indent="-285750" algn="l">
              <a:lnSpc>
                <a:spcPct val="90000"/>
              </a:lnSpc>
              <a:buFont typeface="Courier New" panose="02070309020205020404" pitchFamily="49" charset="0"/>
              <a:buChar char="o"/>
            </a:pPr>
            <a:endParaRPr lang="fr-FR" altLang="fr-FR" sz="1800" dirty="0">
              <a:solidFill>
                <a:schemeClr val="bg1"/>
              </a:solidFill>
            </a:endParaRPr>
          </a:p>
          <a:p>
            <a:pPr marL="742950" lvl="1" indent="-285750" algn="l">
              <a:lnSpc>
                <a:spcPct val="90000"/>
              </a:lnSpc>
              <a:buFont typeface="Courier New" panose="02070309020205020404" pitchFamily="49" charset="0"/>
              <a:buChar char="o"/>
            </a:pPr>
            <a:endParaRPr lang="fr-FR" altLang="fr-FR" sz="1800" dirty="0">
              <a:solidFill>
                <a:schemeClr val="bg1"/>
              </a:solidFill>
            </a:endParaRPr>
          </a:p>
          <a:p>
            <a:pPr marL="742950" lvl="1" indent="-285750" algn="l">
              <a:lnSpc>
                <a:spcPct val="90000"/>
              </a:lnSpc>
              <a:buFont typeface="Courier New" panose="02070309020205020404" pitchFamily="49" charset="0"/>
              <a:buChar char="o"/>
            </a:pPr>
            <a:endParaRPr lang="fr-FR" altLang="fr-FR" sz="800" dirty="0">
              <a:solidFill>
                <a:schemeClr val="bg1"/>
              </a:solidFill>
            </a:endParaRPr>
          </a:p>
          <a:p>
            <a:pPr lvl="1" algn="l">
              <a:lnSpc>
                <a:spcPct val="90000"/>
              </a:lnSpc>
            </a:pPr>
            <a:endParaRPr lang="fr-FR" altLang="fr-FR" sz="800" dirty="0">
              <a:solidFill>
                <a:schemeClr val="bg1"/>
              </a:solidFill>
            </a:endParaRPr>
          </a:p>
          <a:p>
            <a:pPr marL="285750" indent="-285750" algn="l">
              <a:lnSpc>
                <a:spcPct val="90000"/>
              </a:lnSpc>
              <a:buFont typeface="Arial" panose="020B0604020202020204" pitchFamily="34" charset="0"/>
              <a:buChar char="•"/>
            </a:pPr>
            <a:r>
              <a:rPr lang="fr-FR" altLang="fr-FR" sz="1800" b="1" u="sng" dirty="0" err="1">
                <a:solidFill>
                  <a:srgbClr val="FF0000"/>
                </a:solidFill>
              </a:rPr>
              <a:t>Indirekte</a:t>
            </a:r>
            <a:r>
              <a:rPr lang="fr-FR" altLang="fr-FR" sz="1800" b="1" u="sng" dirty="0">
                <a:solidFill>
                  <a:srgbClr val="FF0000"/>
                </a:solidFill>
              </a:rPr>
              <a:t> </a:t>
            </a:r>
            <a:r>
              <a:rPr lang="fr-FR" altLang="fr-FR" sz="1800" b="1" u="sng" dirty="0" err="1">
                <a:solidFill>
                  <a:srgbClr val="FF0000"/>
                </a:solidFill>
              </a:rPr>
              <a:t>Kosten</a:t>
            </a:r>
            <a:endParaRPr lang="fr-FR" altLang="fr-FR" sz="1800" b="1" u="sng" dirty="0">
              <a:solidFill>
                <a:srgbClr val="FF0000"/>
              </a:solidFill>
            </a:endParaRPr>
          </a:p>
          <a:p>
            <a:pPr marL="285750" indent="-285750" algn="l">
              <a:lnSpc>
                <a:spcPct val="90000"/>
              </a:lnSpc>
              <a:buFont typeface="Arial" panose="020B0604020202020204" pitchFamily="34" charset="0"/>
              <a:buChar char="•"/>
            </a:pPr>
            <a:endParaRPr lang="fr-FR" altLang="fr-FR" sz="800" b="1" u="sng" dirty="0">
              <a:solidFill>
                <a:schemeClr val="bg1"/>
              </a:solidFill>
            </a:endParaRPr>
          </a:p>
          <a:p>
            <a:pPr marL="742950" lvl="1" indent="-285750" algn="l">
              <a:lnSpc>
                <a:spcPct val="90000"/>
              </a:lnSpc>
              <a:buFont typeface="Courier New" panose="02070309020205020404" pitchFamily="49" charset="0"/>
              <a:buChar char="o"/>
            </a:pPr>
            <a:r>
              <a:rPr lang="fr-FR" altLang="fr-FR" sz="1400" dirty="0" err="1">
                <a:solidFill>
                  <a:schemeClr val="bg1"/>
                </a:solidFill>
              </a:rPr>
              <a:t>Prozentsatz</a:t>
            </a:r>
            <a:r>
              <a:rPr lang="fr-FR" altLang="fr-FR" sz="1400" dirty="0">
                <a:solidFill>
                  <a:schemeClr val="bg1"/>
                </a:solidFill>
              </a:rPr>
              <a:t> des </a:t>
            </a:r>
            <a:r>
              <a:rPr lang="fr-FR" altLang="fr-FR" sz="1400" dirty="0" err="1">
                <a:solidFill>
                  <a:schemeClr val="bg1"/>
                </a:solidFill>
              </a:rPr>
              <a:t>Einkommens</a:t>
            </a:r>
            <a:r>
              <a:rPr lang="fr-FR" altLang="fr-FR" sz="1400" dirty="0">
                <a:solidFill>
                  <a:schemeClr val="bg1"/>
                </a:solidFill>
              </a:rPr>
              <a:t> (</a:t>
            </a:r>
            <a:r>
              <a:rPr lang="fr-FR" altLang="fr-FR" sz="1400" dirty="0" err="1">
                <a:solidFill>
                  <a:schemeClr val="bg1"/>
                </a:solidFill>
              </a:rPr>
              <a:t>nicht</a:t>
            </a:r>
            <a:r>
              <a:rPr lang="fr-FR" altLang="fr-FR" sz="1400" dirty="0">
                <a:solidFill>
                  <a:schemeClr val="bg1"/>
                </a:solidFill>
              </a:rPr>
              <a:t> </a:t>
            </a:r>
            <a:r>
              <a:rPr lang="fr-FR" altLang="fr-FR" sz="1400" dirty="0" err="1">
                <a:solidFill>
                  <a:schemeClr val="bg1"/>
                </a:solidFill>
              </a:rPr>
              <a:t>von</a:t>
            </a:r>
            <a:r>
              <a:rPr lang="fr-FR" altLang="fr-FR" sz="1400" dirty="0">
                <a:solidFill>
                  <a:schemeClr val="bg1"/>
                </a:solidFill>
              </a:rPr>
              <a:t> der </a:t>
            </a:r>
            <a:r>
              <a:rPr lang="fr-FR" altLang="fr-FR" sz="1400" dirty="0" err="1">
                <a:solidFill>
                  <a:schemeClr val="bg1"/>
                </a:solidFill>
              </a:rPr>
              <a:t>Versicherung</a:t>
            </a:r>
            <a:r>
              <a:rPr lang="fr-FR" altLang="fr-FR" sz="1400" dirty="0">
                <a:solidFill>
                  <a:schemeClr val="bg1"/>
                </a:solidFill>
              </a:rPr>
              <a:t> </a:t>
            </a:r>
            <a:r>
              <a:rPr lang="fr-FR" altLang="fr-FR" sz="1400" dirty="0" err="1">
                <a:solidFill>
                  <a:schemeClr val="bg1"/>
                </a:solidFill>
              </a:rPr>
              <a:t>übernommen</a:t>
            </a:r>
            <a:r>
              <a:rPr lang="fr-FR" altLang="fr-FR" sz="1400" dirty="0">
                <a:solidFill>
                  <a:schemeClr val="bg1"/>
                </a:solidFill>
              </a:rPr>
              <a:t>)</a:t>
            </a:r>
            <a:endParaRPr lang="fr-FR" altLang="fr-FR" sz="1400" b="1" dirty="0">
              <a:solidFill>
                <a:schemeClr val="bg1"/>
              </a:solidFill>
            </a:endParaRPr>
          </a:p>
          <a:p>
            <a:pPr marL="742950" lvl="1" indent="-285750" algn="l">
              <a:lnSpc>
                <a:spcPct val="90000"/>
              </a:lnSpc>
              <a:buFont typeface="Courier New" panose="02070309020205020404" pitchFamily="49" charset="0"/>
              <a:buChar char="o"/>
            </a:pPr>
            <a:r>
              <a:rPr lang="fr-FR" altLang="fr-FR" sz="1400" dirty="0" err="1">
                <a:solidFill>
                  <a:schemeClr val="bg1"/>
                </a:solidFill>
              </a:rPr>
              <a:t>Sachschäden</a:t>
            </a:r>
            <a:endParaRPr lang="fr-FR" altLang="fr-FR" sz="1400" dirty="0">
              <a:solidFill>
                <a:schemeClr val="bg1"/>
              </a:solidFill>
            </a:endParaRPr>
          </a:p>
          <a:p>
            <a:pPr marL="742950" lvl="1" indent="-285750" algn="l">
              <a:lnSpc>
                <a:spcPct val="90000"/>
              </a:lnSpc>
              <a:buFont typeface="Courier New" panose="02070309020205020404" pitchFamily="49" charset="0"/>
              <a:buChar char="o"/>
            </a:pPr>
            <a:r>
              <a:rPr lang="fr-FR" altLang="fr-FR" sz="1400" dirty="0" err="1">
                <a:solidFill>
                  <a:schemeClr val="bg1"/>
                </a:solidFill>
              </a:rPr>
              <a:t>Medizinische</a:t>
            </a:r>
            <a:r>
              <a:rPr lang="fr-FR" altLang="fr-FR" sz="1400" dirty="0">
                <a:solidFill>
                  <a:schemeClr val="bg1"/>
                </a:solidFill>
              </a:rPr>
              <a:t> </a:t>
            </a:r>
            <a:r>
              <a:rPr lang="fr-FR" altLang="fr-FR" sz="1400" dirty="0" err="1">
                <a:solidFill>
                  <a:schemeClr val="bg1"/>
                </a:solidFill>
              </a:rPr>
              <a:t>Erste-Hilfe-Betreuung</a:t>
            </a:r>
            <a:endParaRPr lang="fr-FR" altLang="fr-FR" sz="1400" dirty="0">
              <a:solidFill>
                <a:schemeClr val="bg1"/>
              </a:solidFill>
            </a:endParaRPr>
          </a:p>
          <a:p>
            <a:pPr marL="742950" lvl="1" indent="-285750" algn="l">
              <a:lnSpc>
                <a:spcPct val="90000"/>
              </a:lnSpc>
              <a:buFont typeface="Courier New" panose="02070309020205020404" pitchFamily="49" charset="0"/>
              <a:buChar char="o"/>
            </a:pPr>
            <a:r>
              <a:rPr lang="fr-FR" altLang="fr-FR" sz="1400" dirty="0" err="1">
                <a:solidFill>
                  <a:schemeClr val="bg1"/>
                </a:solidFill>
              </a:rPr>
              <a:t>Ertragseinbuße</a:t>
            </a:r>
            <a:endParaRPr lang="fr-FR" altLang="fr-FR" sz="1400" dirty="0">
              <a:solidFill>
                <a:schemeClr val="bg1"/>
              </a:solidFill>
            </a:endParaRPr>
          </a:p>
          <a:p>
            <a:pPr marL="742950" lvl="1" indent="-285750" algn="l">
              <a:lnSpc>
                <a:spcPct val="90000"/>
              </a:lnSpc>
              <a:buFont typeface="Courier New" panose="02070309020205020404" pitchFamily="49" charset="0"/>
              <a:buChar char="o"/>
            </a:pPr>
            <a:r>
              <a:rPr lang="fr-FR" altLang="fr-FR" sz="1400" dirty="0" err="1">
                <a:solidFill>
                  <a:schemeClr val="bg1"/>
                </a:solidFill>
              </a:rPr>
              <a:t>Nichtverfügbarkeit</a:t>
            </a:r>
            <a:r>
              <a:rPr lang="fr-FR" altLang="fr-FR" sz="1400" dirty="0">
                <a:solidFill>
                  <a:schemeClr val="bg1"/>
                </a:solidFill>
              </a:rPr>
              <a:t> </a:t>
            </a:r>
            <a:r>
              <a:rPr lang="fr-FR" altLang="fr-FR" sz="1400" dirty="0" err="1">
                <a:solidFill>
                  <a:schemeClr val="bg1"/>
                </a:solidFill>
              </a:rPr>
              <a:t>von</a:t>
            </a:r>
            <a:r>
              <a:rPr lang="fr-FR" altLang="fr-FR" sz="1400" dirty="0">
                <a:solidFill>
                  <a:schemeClr val="bg1"/>
                </a:solidFill>
              </a:rPr>
              <a:t> (</a:t>
            </a:r>
            <a:r>
              <a:rPr lang="fr-FR" altLang="fr-FR" sz="1400" dirty="0" err="1">
                <a:solidFill>
                  <a:schemeClr val="bg1"/>
                </a:solidFill>
              </a:rPr>
              <a:t>oft</a:t>
            </a:r>
            <a:r>
              <a:rPr lang="fr-FR" altLang="fr-FR" sz="1400" dirty="0">
                <a:solidFill>
                  <a:schemeClr val="bg1"/>
                </a:solidFill>
              </a:rPr>
              <a:t> </a:t>
            </a:r>
            <a:r>
              <a:rPr lang="fr-FR" altLang="fr-FR" sz="1400" dirty="0" err="1">
                <a:solidFill>
                  <a:schemeClr val="bg1"/>
                </a:solidFill>
              </a:rPr>
              <a:t>erfahrenen</a:t>
            </a:r>
            <a:r>
              <a:rPr lang="fr-FR" altLang="fr-FR" sz="1400" dirty="0">
                <a:solidFill>
                  <a:schemeClr val="bg1"/>
                </a:solidFill>
              </a:rPr>
              <a:t>) </a:t>
            </a:r>
            <a:r>
              <a:rPr lang="fr-FR" altLang="fr-FR" sz="1400" dirty="0" err="1">
                <a:solidFill>
                  <a:schemeClr val="bg1"/>
                </a:solidFill>
              </a:rPr>
              <a:t>Arbeitnehmern</a:t>
            </a:r>
            <a:endParaRPr lang="fr-FR" altLang="fr-FR" sz="1400" dirty="0">
              <a:solidFill>
                <a:schemeClr val="bg1"/>
              </a:solidFill>
            </a:endParaRPr>
          </a:p>
          <a:p>
            <a:pPr marL="742950" lvl="1" indent="-285750" algn="l">
              <a:lnSpc>
                <a:spcPct val="90000"/>
              </a:lnSpc>
              <a:buFont typeface="Courier New" panose="02070309020205020404" pitchFamily="49" charset="0"/>
              <a:buChar char="o"/>
            </a:pPr>
            <a:r>
              <a:rPr lang="fr-FR" altLang="fr-FR" sz="1400" dirty="0" err="1">
                <a:solidFill>
                  <a:schemeClr val="bg1"/>
                </a:solidFill>
              </a:rPr>
              <a:t>Rekrutierung</a:t>
            </a:r>
            <a:r>
              <a:rPr lang="fr-FR" altLang="fr-FR" sz="1400" dirty="0">
                <a:solidFill>
                  <a:schemeClr val="bg1"/>
                </a:solidFill>
              </a:rPr>
              <a:t> </a:t>
            </a:r>
            <a:r>
              <a:rPr lang="fr-FR" altLang="fr-FR" sz="1400" dirty="0" err="1">
                <a:solidFill>
                  <a:schemeClr val="bg1"/>
                </a:solidFill>
              </a:rPr>
              <a:t>und</a:t>
            </a:r>
            <a:r>
              <a:rPr lang="fr-FR" altLang="fr-FR" sz="1400" dirty="0">
                <a:solidFill>
                  <a:schemeClr val="bg1"/>
                </a:solidFill>
              </a:rPr>
              <a:t> </a:t>
            </a:r>
            <a:r>
              <a:rPr lang="fr-FR" altLang="fr-FR" sz="1400" dirty="0" err="1">
                <a:solidFill>
                  <a:schemeClr val="bg1"/>
                </a:solidFill>
              </a:rPr>
              <a:t>Ausbildung</a:t>
            </a:r>
            <a:r>
              <a:rPr lang="fr-FR" altLang="fr-FR" sz="1400" dirty="0">
                <a:solidFill>
                  <a:schemeClr val="bg1"/>
                </a:solidFill>
              </a:rPr>
              <a:t> </a:t>
            </a:r>
            <a:r>
              <a:rPr lang="fr-FR" altLang="fr-FR" sz="1400" dirty="0" err="1">
                <a:solidFill>
                  <a:schemeClr val="bg1"/>
                </a:solidFill>
              </a:rPr>
              <a:t>von</a:t>
            </a:r>
            <a:r>
              <a:rPr lang="fr-FR" altLang="fr-FR" sz="1400" dirty="0">
                <a:solidFill>
                  <a:schemeClr val="bg1"/>
                </a:solidFill>
              </a:rPr>
              <a:t> </a:t>
            </a:r>
            <a:r>
              <a:rPr lang="fr-FR" altLang="fr-FR" sz="1400" dirty="0" err="1">
                <a:solidFill>
                  <a:schemeClr val="bg1"/>
                </a:solidFill>
              </a:rPr>
              <a:t>Stellvertretern</a:t>
            </a:r>
            <a:endParaRPr lang="fr-FR" altLang="fr-FR" sz="1400" dirty="0">
              <a:solidFill>
                <a:schemeClr val="bg1"/>
              </a:solidFill>
            </a:endParaRPr>
          </a:p>
          <a:p>
            <a:pPr marL="742950" lvl="1" indent="-285750" algn="l">
              <a:lnSpc>
                <a:spcPct val="90000"/>
              </a:lnSpc>
              <a:buFont typeface="Courier New" panose="02070309020205020404" pitchFamily="49" charset="0"/>
              <a:buChar char="o"/>
            </a:pPr>
            <a:r>
              <a:rPr lang="fr-FR" altLang="fr-FR" sz="1400" dirty="0">
                <a:solidFill>
                  <a:schemeClr val="bg1"/>
                </a:solidFill>
              </a:rPr>
              <a:t>Administrative </a:t>
            </a:r>
            <a:r>
              <a:rPr lang="fr-FR" altLang="fr-FR" sz="1400" dirty="0" err="1">
                <a:solidFill>
                  <a:schemeClr val="bg1"/>
                </a:solidFill>
              </a:rPr>
              <a:t>Kosten</a:t>
            </a:r>
            <a:endParaRPr lang="fr-FR" altLang="fr-FR" sz="1400" dirty="0">
              <a:solidFill>
                <a:schemeClr val="bg1"/>
              </a:solidFill>
            </a:endParaRPr>
          </a:p>
          <a:p>
            <a:pPr marL="742950" lvl="1" indent="-285750" algn="l">
              <a:lnSpc>
                <a:spcPct val="90000"/>
              </a:lnSpc>
              <a:buFont typeface="Courier New" panose="02070309020205020404" pitchFamily="49" charset="0"/>
              <a:buChar char="o"/>
            </a:pPr>
            <a:r>
              <a:rPr lang="fr-FR" altLang="fr-FR" sz="1400" dirty="0" err="1">
                <a:solidFill>
                  <a:schemeClr val="bg1"/>
                </a:solidFill>
              </a:rPr>
              <a:t>Zeitverlust</a:t>
            </a:r>
            <a:endParaRPr lang="fr-FR" altLang="fr-FR" sz="1400" dirty="0">
              <a:solidFill>
                <a:schemeClr val="bg1"/>
              </a:solidFill>
            </a:endParaRPr>
          </a:p>
          <a:p>
            <a:pPr marL="742950" lvl="1" indent="-285750" algn="l">
              <a:lnSpc>
                <a:spcPct val="90000"/>
              </a:lnSpc>
              <a:buFont typeface="Courier New" panose="02070309020205020404" pitchFamily="49" charset="0"/>
              <a:buChar char="o"/>
            </a:pPr>
            <a:r>
              <a:rPr lang="fr-FR" altLang="fr-FR" sz="1400" dirty="0" err="1">
                <a:solidFill>
                  <a:schemeClr val="bg1"/>
                </a:solidFill>
              </a:rPr>
              <a:t>Imageverlust</a:t>
            </a:r>
            <a:r>
              <a:rPr lang="fr-FR" altLang="fr-FR" sz="1400" dirty="0">
                <a:solidFill>
                  <a:schemeClr val="bg1"/>
                </a:solidFill>
              </a:rPr>
              <a:t> des </a:t>
            </a:r>
            <a:r>
              <a:rPr lang="fr-FR" altLang="fr-FR" sz="1400" dirty="0" err="1">
                <a:solidFill>
                  <a:schemeClr val="bg1"/>
                </a:solidFill>
              </a:rPr>
              <a:t>Unternehmens</a:t>
            </a:r>
            <a:endParaRPr lang="fr-FR" altLang="fr-FR" sz="1400" dirty="0">
              <a:solidFill>
                <a:schemeClr val="bg1"/>
              </a:solidFill>
            </a:endParaRPr>
          </a:p>
          <a:p>
            <a:pPr marL="742950" lvl="1" indent="-285750" algn="l">
              <a:lnSpc>
                <a:spcPct val="90000"/>
              </a:lnSpc>
              <a:buFont typeface="Courier New" panose="02070309020205020404" pitchFamily="49" charset="0"/>
              <a:buChar char="o"/>
            </a:pPr>
            <a:r>
              <a:rPr lang="fr-FR" altLang="fr-FR" sz="1400" dirty="0" err="1">
                <a:solidFill>
                  <a:schemeClr val="bg1"/>
                </a:solidFill>
              </a:rPr>
              <a:t>Motivationsverlust</a:t>
            </a:r>
            <a:r>
              <a:rPr lang="fr-FR" altLang="fr-FR" sz="1400" dirty="0">
                <a:solidFill>
                  <a:schemeClr val="bg1"/>
                </a:solidFill>
              </a:rPr>
              <a:t> des </a:t>
            </a:r>
            <a:r>
              <a:rPr lang="fr-FR" altLang="fr-FR" sz="1400" dirty="0" err="1">
                <a:solidFill>
                  <a:schemeClr val="bg1"/>
                </a:solidFill>
              </a:rPr>
              <a:t>Personals</a:t>
            </a:r>
            <a:endParaRPr lang="fr-FR" altLang="fr-FR" sz="1400" dirty="0">
              <a:solidFill>
                <a:schemeClr val="bg1"/>
              </a:solidFill>
            </a:endParaRPr>
          </a:p>
          <a:p>
            <a:pPr marL="742950" lvl="1" indent="-285750" algn="l">
              <a:lnSpc>
                <a:spcPct val="90000"/>
              </a:lnSpc>
              <a:buFont typeface="Courier New" panose="02070309020205020404" pitchFamily="49" charset="0"/>
              <a:buChar char="o"/>
            </a:pPr>
            <a:r>
              <a:rPr lang="fr-FR" altLang="fr-FR" sz="1400" dirty="0">
                <a:solidFill>
                  <a:schemeClr val="bg1"/>
                </a:solidFill>
              </a:rPr>
              <a:t>...</a:t>
            </a:r>
          </a:p>
        </p:txBody>
      </p:sp>
      <p:sp>
        <p:nvSpPr>
          <p:cNvPr id="3" name="Espace réservé du numéro de diapositive 2"/>
          <p:cNvSpPr>
            <a:spLocks noGrp="1"/>
          </p:cNvSpPr>
          <p:nvPr>
            <p:ph type="sldNum" sz="quarter" idx="12"/>
          </p:nvPr>
        </p:nvSpPr>
        <p:spPr/>
        <p:txBody>
          <a:bodyPr/>
          <a:lstStyle/>
          <a:p>
            <a:fld id="{2AA5447B-C284-48C8-8D5F-F726549ACC57}" type="slidenum">
              <a:rPr lang="fr-FR" smtClean="0"/>
              <a:pPr/>
              <a:t>42</a:t>
            </a:fld>
            <a:endParaRPr lang="fr-FR" dirty="0"/>
          </a:p>
        </p:txBody>
      </p:sp>
      <p:sp>
        <p:nvSpPr>
          <p:cNvPr id="7" name="ZoneTexte 6"/>
          <p:cNvSpPr txBox="1"/>
          <p:nvPr/>
        </p:nvSpPr>
        <p:spPr>
          <a:xfrm>
            <a:off x="481392" y="147835"/>
            <a:ext cx="8339080" cy="461665"/>
          </a:xfrm>
          <a:prstGeom prst="rect">
            <a:avLst/>
          </a:prstGeom>
          <a:noFill/>
        </p:spPr>
        <p:txBody>
          <a:bodyPr wrap="square" rtlCol="0">
            <a:spAutoFit/>
          </a:bodyPr>
          <a:lstStyle/>
          <a:p>
            <a:r>
              <a:rPr lang="fr-LU" sz="2400" b="1" dirty="0" err="1">
                <a:solidFill>
                  <a:srgbClr val="FF0000"/>
                </a:solidFill>
              </a:rPr>
              <a:t>Arbeits</a:t>
            </a:r>
            <a:r>
              <a:rPr lang="fr-LU" sz="2400" b="1" dirty="0">
                <a:solidFill>
                  <a:srgbClr val="FF0000"/>
                </a:solidFill>
              </a:rPr>
              <a:t>- </a:t>
            </a:r>
            <a:r>
              <a:rPr lang="fr-LU" sz="2400" b="1" dirty="0" err="1">
                <a:solidFill>
                  <a:srgbClr val="FF0000"/>
                </a:solidFill>
              </a:rPr>
              <a:t>und</a:t>
            </a:r>
            <a:r>
              <a:rPr lang="fr-LU" sz="2400" b="1" dirty="0">
                <a:solidFill>
                  <a:srgbClr val="FF0000"/>
                </a:solidFill>
              </a:rPr>
              <a:t> </a:t>
            </a:r>
            <a:r>
              <a:rPr lang="fr-LU" sz="2400" b="1" dirty="0" err="1">
                <a:solidFill>
                  <a:srgbClr val="FF0000"/>
                </a:solidFill>
              </a:rPr>
              <a:t>Wegeunfälle</a:t>
            </a:r>
            <a:r>
              <a:rPr lang="fr-LU" sz="2400" b="1" dirty="0">
                <a:solidFill>
                  <a:srgbClr val="FF0000"/>
                </a:solidFill>
              </a:rPr>
              <a:t> </a:t>
            </a:r>
            <a:r>
              <a:rPr lang="fr-LU" sz="2400" b="1" dirty="0" err="1">
                <a:solidFill>
                  <a:srgbClr val="FF0000"/>
                </a:solidFill>
              </a:rPr>
              <a:t>sind</a:t>
            </a:r>
            <a:r>
              <a:rPr lang="fr-LU" sz="2400" b="1" dirty="0">
                <a:solidFill>
                  <a:srgbClr val="FF0000"/>
                </a:solidFill>
              </a:rPr>
              <a:t> </a:t>
            </a:r>
            <a:r>
              <a:rPr lang="fr-LU" sz="2400" b="1" dirty="0" err="1">
                <a:solidFill>
                  <a:srgbClr val="FF0000"/>
                </a:solidFill>
              </a:rPr>
              <a:t>versichert</a:t>
            </a:r>
            <a:r>
              <a:rPr lang="fr-LU" sz="2400" b="1" dirty="0">
                <a:solidFill>
                  <a:srgbClr val="FF0000"/>
                </a:solidFill>
              </a:rPr>
              <a:t> </a:t>
            </a:r>
            <a:r>
              <a:rPr lang="fr-LU" sz="2400" b="1" dirty="0" err="1">
                <a:solidFill>
                  <a:srgbClr val="FF0000"/>
                </a:solidFill>
              </a:rPr>
              <a:t>und</a:t>
            </a:r>
            <a:r>
              <a:rPr lang="fr-LU" sz="2400" b="1" dirty="0">
                <a:solidFill>
                  <a:srgbClr val="FF0000"/>
                </a:solidFill>
              </a:rPr>
              <a:t> </a:t>
            </a:r>
            <a:r>
              <a:rPr lang="fr-LU" sz="2400" b="1" dirty="0" err="1">
                <a:solidFill>
                  <a:srgbClr val="FF0000"/>
                </a:solidFill>
              </a:rPr>
              <a:t>kostenfrei</a:t>
            </a:r>
            <a:r>
              <a:rPr lang="fr-LU" sz="2400" b="1" dirty="0">
                <a:solidFill>
                  <a:srgbClr val="FF0000"/>
                </a:solidFill>
              </a:rPr>
              <a:t>!? </a:t>
            </a:r>
            <a:endParaRPr lang="fr-FR" sz="2400" b="1" dirty="0">
              <a:solidFill>
                <a:srgbClr val="FF0000"/>
              </a:solidFill>
            </a:endParaRPr>
          </a:p>
        </p:txBody>
      </p:sp>
    </p:spTree>
    <p:extLst>
      <p:ext uri="{BB962C8B-B14F-4D97-AF65-F5344CB8AC3E}">
        <p14:creationId xmlns:p14="http://schemas.microsoft.com/office/powerpoint/2010/main" val="3159691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6" name="Picture 5">
            <a:extLst>
              <a:ext uri="{FF2B5EF4-FFF2-40B4-BE49-F238E27FC236}">
                <a16:creationId xmlns:a16="http://schemas.microsoft.com/office/drawing/2014/main" id="{9037D440-4F51-CD35-076C-45906A1C86A3}"/>
              </a:ext>
            </a:extLst>
          </p:cNvPr>
          <p:cNvPicPr>
            <a:picLocks noChangeAspect="1"/>
          </p:cNvPicPr>
          <p:nvPr/>
        </p:nvPicPr>
        <p:blipFill>
          <a:blip r:embed="rId3"/>
          <a:stretch>
            <a:fillRect/>
          </a:stretch>
        </p:blipFill>
        <p:spPr>
          <a:xfrm>
            <a:off x="807995" y="2051184"/>
            <a:ext cx="7614885" cy="3884795"/>
          </a:xfrm>
          <a:prstGeom prst="rect">
            <a:avLst/>
          </a:prstGeom>
        </p:spPr>
      </p:pic>
      <p:sp>
        <p:nvSpPr>
          <p:cNvPr id="7" name="TextBox 6">
            <a:extLst>
              <a:ext uri="{FF2B5EF4-FFF2-40B4-BE49-F238E27FC236}">
                <a16:creationId xmlns:a16="http://schemas.microsoft.com/office/drawing/2014/main" id="{6895EA63-5731-96A5-0461-E2FB2332809C}"/>
              </a:ext>
            </a:extLst>
          </p:cNvPr>
          <p:cNvSpPr txBox="1"/>
          <p:nvPr/>
        </p:nvSpPr>
        <p:spPr>
          <a:xfrm>
            <a:off x="7117080" y="5547360"/>
            <a:ext cx="2141220" cy="215444"/>
          </a:xfrm>
          <a:prstGeom prst="rect">
            <a:avLst/>
          </a:prstGeom>
          <a:noFill/>
        </p:spPr>
        <p:txBody>
          <a:bodyPr wrap="square" rtlCol="0">
            <a:spAutoFit/>
          </a:bodyPr>
          <a:lstStyle/>
          <a:p>
            <a:r>
              <a:rPr lang="en-US" sz="800" dirty="0"/>
              <a:t>Source RA - AAA</a:t>
            </a:r>
          </a:p>
        </p:txBody>
      </p:sp>
      <p:sp>
        <p:nvSpPr>
          <p:cNvPr id="8" name="ZoneTexte 6">
            <a:extLst>
              <a:ext uri="{FF2B5EF4-FFF2-40B4-BE49-F238E27FC236}">
                <a16:creationId xmlns:a16="http://schemas.microsoft.com/office/drawing/2014/main" id="{0A729BD7-BB85-6864-9EC6-292459620CA4}"/>
              </a:ext>
            </a:extLst>
          </p:cNvPr>
          <p:cNvSpPr txBox="1"/>
          <p:nvPr/>
        </p:nvSpPr>
        <p:spPr>
          <a:xfrm>
            <a:off x="732852" y="178315"/>
            <a:ext cx="8339080" cy="461665"/>
          </a:xfrm>
          <a:prstGeom prst="rect">
            <a:avLst/>
          </a:prstGeom>
          <a:noFill/>
        </p:spPr>
        <p:txBody>
          <a:bodyPr wrap="square" rtlCol="0">
            <a:spAutoFit/>
          </a:bodyPr>
          <a:lstStyle/>
          <a:p>
            <a:r>
              <a:rPr lang="fr-LU" sz="2400" b="1" dirty="0" err="1">
                <a:solidFill>
                  <a:srgbClr val="FF0000"/>
                </a:solidFill>
              </a:rPr>
              <a:t>Arbeits</a:t>
            </a:r>
            <a:r>
              <a:rPr lang="fr-LU" sz="2400" b="1" dirty="0">
                <a:solidFill>
                  <a:srgbClr val="FF0000"/>
                </a:solidFill>
              </a:rPr>
              <a:t>- </a:t>
            </a:r>
            <a:r>
              <a:rPr lang="fr-LU" sz="2400" b="1" dirty="0" err="1">
                <a:solidFill>
                  <a:srgbClr val="FF0000"/>
                </a:solidFill>
              </a:rPr>
              <a:t>und</a:t>
            </a:r>
            <a:r>
              <a:rPr lang="fr-LU" sz="2400" b="1" dirty="0">
                <a:solidFill>
                  <a:srgbClr val="FF0000"/>
                </a:solidFill>
              </a:rPr>
              <a:t> </a:t>
            </a:r>
            <a:r>
              <a:rPr lang="fr-LU" sz="2400" b="1" dirty="0" err="1">
                <a:solidFill>
                  <a:srgbClr val="FF0000"/>
                </a:solidFill>
              </a:rPr>
              <a:t>Wegeunfälle</a:t>
            </a:r>
            <a:r>
              <a:rPr lang="fr-LU" sz="2400" b="1" dirty="0">
                <a:solidFill>
                  <a:srgbClr val="FF0000"/>
                </a:solidFill>
              </a:rPr>
              <a:t> </a:t>
            </a:r>
            <a:r>
              <a:rPr lang="fr-LU" sz="2400" b="1" dirty="0" err="1">
                <a:solidFill>
                  <a:srgbClr val="FF0000"/>
                </a:solidFill>
              </a:rPr>
              <a:t>sind</a:t>
            </a:r>
            <a:r>
              <a:rPr lang="fr-LU" sz="2400" b="1" dirty="0">
                <a:solidFill>
                  <a:srgbClr val="FF0000"/>
                </a:solidFill>
              </a:rPr>
              <a:t> </a:t>
            </a:r>
            <a:r>
              <a:rPr lang="fr-LU" sz="2400" b="1" dirty="0" err="1">
                <a:solidFill>
                  <a:srgbClr val="FF0000"/>
                </a:solidFill>
              </a:rPr>
              <a:t>versichert</a:t>
            </a:r>
            <a:r>
              <a:rPr lang="fr-LU" sz="2400" b="1" dirty="0">
                <a:solidFill>
                  <a:srgbClr val="FF0000"/>
                </a:solidFill>
              </a:rPr>
              <a:t> </a:t>
            </a:r>
            <a:r>
              <a:rPr lang="fr-LU" sz="2400" b="1" dirty="0" err="1">
                <a:solidFill>
                  <a:srgbClr val="FF0000"/>
                </a:solidFill>
              </a:rPr>
              <a:t>und</a:t>
            </a:r>
            <a:r>
              <a:rPr lang="fr-LU" sz="2400" b="1" dirty="0">
                <a:solidFill>
                  <a:srgbClr val="FF0000"/>
                </a:solidFill>
              </a:rPr>
              <a:t> </a:t>
            </a:r>
            <a:r>
              <a:rPr lang="fr-LU" sz="2400" b="1" dirty="0" err="1">
                <a:solidFill>
                  <a:srgbClr val="FF0000"/>
                </a:solidFill>
              </a:rPr>
              <a:t>kostenfrei</a:t>
            </a:r>
            <a:r>
              <a:rPr lang="fr-LU" sz="2400" b="1" dirty="0">
                <a:solidFill>
                  <a:srgbClr val="FF0000"/>
                </a:solidFill>
              </a:rPr>
              <a:t>!? </a:t>
            </a:r>
            <a:endParaRPr lang="fr-FR" sz="2400" b="1" dirty="0">
              <a:solidFill>
                <a:srgbClr val="FF0000"/>
              </a:solidFill>
            </a:endParaRPr>
          </a:p>
        </p:txBody>
      </p:sp>
    </p:spTree>
    <p:extLst>
      <p:ext uri="{BB962C8B-B14F-4D97-AF65-F5344CB8AC3E}">
        <p14:creationId xmlns:p14="http://schemas.microsoft.com/office/powerpoint/2010/main" val="2759515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5" name="Picture 4">
            <a:extLst>
              <a:ext uri="{FF2B5EF4-FFF2-40B4-BE49-F238E27FC236}">
                <a16:creationId xmlns:a16="http://schemas.microsoft.com/office/drawing/2014/main" id="{7F95FCBA-2F3C-91FD-5D10-0E7CDC032887}"/>
              </a:ext>
            </a:extLst>
          </p:cNvPr>
          <p:cNvPicPr>
            <a:picLocks noChangeAspect="1"/>
          </p:cNvPicPr>
          <p:nvPr/>
        </p:nvPicPr>
        <p:blipFill>
          <a:blip r:embed="rId3"/>
          <a:stretch>
            <a:fillRect/>
          </a:stretch>
        </p:blipFill>
        <p:spPr>
          <a:xfrm>
            <a:off x="740465" y="1601604"/>
            <a:ext cx="5987995" cy="3599168"/>
          </a:xfrm>
          <a:prstGeom prst="rect">
            <a:avLst/>
          </a:prstGeom>
        </p:spPr>
      </p:pic>
      <p:sp>
        <p:nvSpPr>
          <p:cNvPr id="8" name="Arrow: Right 7">
            <a:extLst>
              <a:ext uri="{FF2B5EF4-FFF2-40B4-BE49-F238E27FC236}">
                <a16:creationId xmlns:a16="http://schemas.microsoft.com/office/drawing/2014/main" id="{B6E340C5-21B0-600F-A3A3-73B82A6CCFA9}"/>
              </a:ext>
            </a:extLst>
          </p:cNvPr>
          <p:cNvSpPr/>
          <p:nvPr/>
        </p:nvSpPr>
        <p:spPr>
          <a:xfrm>
            <a:off x="495300" y="5469477"/>
            <a:ext cx="1484412" cy="5417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1447648-B250-40CB-BB5E-A667D2D9FE1A}"/>
              </a:ext>
            </a:extLst>
          </p:cNvPr>
          <p:cNvSpPr/>
          <p:nvPr/>
        </p:nvSpPr>
        <p:spPr>
          <a:xfrm>
            <a:off x="495300" y="6198748"/>
            <a:ext cx="1484412" cy="5417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4C3F4F-1CE3-3CFC-AAA1-4E92DBCFFF65}"/>
              </a:ext>
            </a:extLst>
          </p:cNvPr>
          <p:cNvSpPr txBox="1"/>
          <p:nvPr/>
        </p:nvSpPr>
        <p:spPr>
          <a:xfrm>
            <a:off x="2164080" y="5562600"/>
            <a:ext cx="5987994" cy="369332"/>
          </a:xfrm>
          <a:prstGeom prst="rect">
            <a:avLst/>
          </a:prstGeom>
          <a:noFill/>
        </p:spPr>
        <p:txBody>
          <a:bodyPr wrap="square" rtlCol="0">
            <a:spAutoFit/>
          </a:bodyPr>
          <a:lstStyle/>
          <a:p>
            <a:r>
              <a:rPr lang="en-US" dirty="0" err="1"/>
              <a:t>d.h.</a:t>
            </a:r>
            <a:r>
              <a:rPr lang="en-US" dirty="0"/>
              <a:t> </a:t>
            </a:r>
            <a:r>
              <a:rPr lang="en-US" dirty="0" err="1"/>
              <a:t>bei</a:t>
            </a:r>
            <a:r>
              <a:rPr lang="en-US" dirty="0"/>
              <a:t> +/- 1.100 </a:t>
            </a:r>
            <a:r>
              <a:rPr lang="en-US" dirty="0" err="1"/>
              <a:t>Arbeitnehmer</a:t>
            </a:r>
            <a:r>
              <a:rPr lang="en-US" dirty="0"/>
              <a:t> hat </a:t>
            </a:r>
            <a:r>
              <a:rPr lang="en-US" dirty="0" err="1"/>
              <a:t>jeder</a:t>
            </a:r>
            <a:r>
              <a:rPr lang="en-US" dirty="0"/>
              <a:t> 2. hat </a:t>
            </a:r>
            <a:r>
              <a:rPr lang="en-US" dirty="0" err="1"/>
              <a:t>einen</a:t>
            </a:r>
            <a:r>
              <a:rPr lang="en-US" dirty="0"/>
              <a:t> </a:t>
            </a:r>
            <a:r>
              <a:rPr lang="en-US" dirty="0" err="1"/>
              <a:t>Unfall</a:t>
            </a:r>
            <a:r>
              <a:rPr lang="en-US" dirty="0"/>
              <a:t>!</a:t>
            </a:r>
          </a:p>
        </p:txBody>
      </p:sp>
      <p:sp>
        <p:nvSpPr>
          <p:cNvPr id="11" name="TextBox 10">
            <a:extLst>
              <a:ext uri="{FF2B5EF4-FFF2-40B4-BE49-F238E27FC236}">
                <a16:creationId xmlns:a16="http://schemas.microsoft.com/office/drawing/2014/main" id="{FC05AF59-1577-02F2-E9D4-F90CA03DB0BD}"/>
              </a:ext>
            </a:extLst>
          </p:cNvPr>
          <p:cNvSpPr txBox="1"/>
          <p:nvPr/>
        </p:nvSpPr>
        <p:spPr>
          <a:xfrm>
            <a:off x="2164080" y="6255295"/>
            <a:ext cx="5987994" cy="369332"/>
          </a:xfrm>
          <a:prstGeom prst="rect">
            <a:avLst/>
          </a:prstGeom>
          <a:noFill/>
        </p:spPr>
        <p:txBody>
          <a:bodyPr wrap="square" rtlCol="0">
            <a:spAutoFit/>
          </a:bodyPr>
          <a:lstStyle/>
          <a:p>
            <a:r>
              <a:rPr lang="en-US" dirty="0" err="1"/>
              <a:t>d.h.</a:t>
            </a:r>
            <a:r>
              <a:rPr lang="en-US" dirty="0"/>
              <a:t> </a:t>
            </a:r>
            <a:r>
              <a:rPr lang="en-US" dirty="0" err="1"/>
              <a:t>bei</a:t>
            </a:r>
            <a:r>
              <a:rPr lang="en-US" dirty="0"/>
              <a:t> +/- 1.900 </a:t>
            </a:r>
            <a:r>
              <a:rPr lang="en-US" dirty="0" err="1"/>
              <a:t>Betriebe</a:t>
            </a:r>
            <a:r>
              <a:rPr lang="en-US" dirty="0"/>
              <a:t> hat </a:t>
            </a:r>
            <a:r>
              <a:rPr lang="en-US" dirty="0" err="1"/>
              <a:t>jeder</a:t>
            </a:r>
            <a:r>
              <a:rPr lang="en-US" dirty="0"/>
              <a:t> 3. hat </a:t>
            </a:r>
            <a:r>
              <a:rPr lang="en-US" dirty="0" err="1"/>
              <a:t>einen</a:t>
            </a:r>
            <a:r>
              <a:rPr lang="en-US" dirty="0"/>
              <a:t> </a:t>
            </a:r>
            <a:r>
              <a:rPr lang="en-US" dirty="0" err="1"/>
              <a:t>Unfall</a:t>
            </a:r>
            <a:r>
              <a:rPr lang="en-US" dirty="0"/>
              <a:t>!</a:t>
            </a:r>
          </a:p>
        </p:txBody>
      </p:sp>
      <p:sp>
        <p:nvSpPr>
          <p:cNvPr id="12" name="ZoneTexte 6">
            <a:extLst>
              <a:ext uri="{FF2B5EF4-FFF2-40B4-BE49-F238E27FC236}">
                <a16:creationId xmlns:a16="http://schemas.microsoft.com/office/drawing/2014/main" id="{0C5ADD27-743F-25F3-D640-EA1CB1E118F5}"/>
              </a:ext>
            </a:extLst>
          </p:cNvPr>
          <p:cNvSpPr txBox="1"/>
          <p:nvPr/>
        </p:nvSpPr>
        <p:spPr>
          <a:xfrm>
            <a:off x="1144332" y="464403"/>
            <a:ext cx="8339080" cy="461665"/>
          </a:xfrm>
          <a:prstGeom prst="rect">
            <a:avLst/>
          </a:prstGeom>
          <a:noFill/>
        </p:spPr>
        <p:txBody>
          <a:bodyPr wrap="square" rtlCol="0">
            <a:spAutoFit/>
          </a:bodyPr>
          <a:lstStyle/>
          <a:p>
            <a:r>
              <a:rPr lang="fr-LU" sz="2400" b="1" dirty="0" err="1">
                <a:solidFill>
                  <a:srgbClr val="FF0000"/>
                </a:solidFill>
              </a:rPr>
              <a:t>Landwirtschaft</a:t>
            </a:r>
            <a:r>
              <a:rPr lang="fr-LU" sz="2400" b="1" dirty="0">
                <a:solidFill>
                  <a:srgbClr val="FF0000"/>
                </a:solidFill>
              </a:rPr>
              <a:t> – </a:t>
            </a:r>
            <a:r>
              <a:rPr lang="fr-LU" sz="2400" b="1" dirty="0" err="1">
                <a:solidFill>
                  <a:srgbClr val="FF0000"/>
                </a:solidFill>
              </a:rPr>
              <a:t>Unfälle</a:t>
            </a:r>
            <a:r>
              <a:rPr lang="fr-LU" sz="2400" b="1" dirty="0">
                <a:solidFill>
                  <a:srgbClr val="FF0000"/>
                </a:solidFill>
              </a:rPr>
              <a:t> </a:t>
            </a:r>
            <a:r>
              <a:rPr lang="fr-LU" sz="2400" b="1" dirty="0" err="1">
                <a:solidFill>
                  <a:srgbClr val="FF0000"/>
                </a:solidFill>
              </a:rPr>
              <a:t>überschaubar</a:t>
            </a:r>
            <a:r>
              <a:rPr lang="fr-LU" sz="2400" b="1" dirty="0">
                <a:solidFill>
                  <a:srgbClr val="FF0000"/>
                </a:solidFill>
              </a:rPr>
              <a:t>!? </a:t>
            </a:r>
            <a:endParaRPr lang="fr-FR" sz="2400" b="1" dirty="0">
              <a:solidFill>
                <a:srgbClr val="FF0000"/>
              </a:solidFill>
            </a:endParaRPr>
          </a:p>
        </p:txBody>
      </p:sp>
      <p:sp>
        <p:nvSpPr>
          <p:cNvPr id="13" name="TextBox 12">
            <a:extLst>
              <a:ext uri="{FF2B5EF4-FFF2-40B4-BE49-F238E27FC236}">
                <a16:creationId xmlns:a16="http://schemas.microsoft.com/office/drawing/2014/main" id="{6E132BFE-E900-3F02-A874-C343F742772A}"/>
              </a:ext>
            </a:extLst>
          </p:cNvPr>
          <p:cNvSpPr txBox="1"/>
          <p:nvPr/>
        </p:nvSpPr>
        <p:spPr>
          <a:xfrm>
            <a:off x="6835140" y="1866900"/>
            <a:ext cx="2308860" cy="923330"/>
          </a:xfrm>
          <a:prstGeom prst="rect">
            <a:avLst/>
          </a:prstGeom>
          <a:noFill/>
        </p:spPr>
        <p:txBody>
          <a:bodyPr wrap="square" rtlCol="0">
            <a:spAutoFit/>
          </a:bodyPr>
          <a:lstStyle/>
          <a:p>
            <a:r>
              <a:rPr lang="en-US" dirty="0"/>
              <a:t>! </a:t>
            </a:r>
            <a:r>
              <a:rPr lang="en-US" dirty="0" err="1"/>
              <a:t>Durchschnitt</a:t>
            </a:r>
            <a:r>
              <a:rPr lang="en-US" dirty="0"/>
              <a:t> </a:t>
            </a:r>
            <a:r>
              <a:rPr lang="en-US" dirty="0" err="1"/>
              <a:t>über</a:t>
            </a:r>
            <a:r>
              <a:rPr lang="en-US" dirty="0"/>
              <a:t> </a:t>
            </a:r>
            <a:r>
              <a:rPr lang="en-US" dirty="0" err="1"/>
              <a:t>einen</a:t>
            </a:r>
            <a:r>
              <a:rPr lang="en-US" dirty="0"/>
              <a:t> </a:t>
            </a:r>
            <a:r>
              <a:rPr lang="en-US" dirty="0" err="1"/>
              <a:t>Zeitraum</a:t>
            </a:r>
            <a:r>
              <a:rPr lang="en-US" dirty="0"/>
              <a:t> von 10 Jahren !</a:t>
            </a:r>
          </a:p>
        </p:txBody>
      </p:sp>
    </p:spTree>
    <p:extLst>
      <p:ext uri="{BB962C8B-B14F-4D97-AF65-F5344CB8AC3E}">
        <p14:creationId xmlns:p14="http://schemas.microsoft.com/office/powerpoint/2010/main" val="360071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rot="16200000">
            <a:off x="3945631" y="1310258"/>
            <a:ext cx="1296144" cy="8928992"/>
          </a:xfrm>
          <a:prstGeom prst="homePlate">
            <a:avLst/>
          </a:prstGeom>
          <a:solidFill>
            <a:schemeClr val="accent3">
              <a:lumMod val="40000"/>
              <a:lumOff val="60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Pentagone 2"/>
          <p:cNvSpPr/>
          <p:nvPr/>
        </p:nvSpPr>
        <p:spPr>
          <a:xfrm>
            <a:off x="80289" y="1354012"/>
            <a:ext cx="3888432" cy="2952328"/>
          </a:xfrm>
          <a:prstGeom prst="homePlat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14"/>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4294967295"/>
          </p:nvPr>
        </p:nvSpPr>
        <p:spPr>
          <a:xfrm>
            <a:off x="6550627" y="6401544"/>
            <a:ext cx="2133600" cy="365125"/>
          </a:xfrm>
        </p:spPr>
        <p:txBody>
          <a:bodyPr/>
          <a:lstStyle/>
          <a:p>
            <a:fld id="{2AA5447B-C284-48C8-8D5F-F726549ACC57}" type="slidenum">
              <a:rPr lang="fr-FR" smtClean="0"/>
              <a:pPr/>
              <a:t>45</a:t>
            </a:fld>
            <a:endParaRPr lang="fr-FR" dirty="0"/>
          </a:p>
        </p:txBody>
      </p:sp>
      <p:sp>
        <p:nvSpPr>
          <p:cNvPr id="17" name="ZoneTexte 16"/>
          <p:cNvSpPr txBox="1"/>
          <p:nvPr/>
        </p:nvSpPr>
        <p:spPr>
          <a:xfrm>
            <a:off x="151181" y="1416548"/>
            <a:ext cx="3772747" cy="2985433"/>
          </a:xfrm>
          <a:prstGeom prst="rect">
            <a:avLst/>
          </a:prstGeom>
          <a:noFill/>
        </p:spPr>
        <p:txBody>
          <a:bodyPr wrap="square" rtlCol="0">
            <a:spAutoFit/>
          </a:bodyPr>
          <a:lstStyle/>
          <a:p>
            <a:r>
              <a:rPr lang="fr-FR" sz="2400" b="1" u="sng" dirty="0" err="1">
                <a:solidFill>
                  <a:srgbClr val="FF0000"/>
                </a:solidFill>
              </a:rPr>
              <a:t>Missionen</a:t>
            </a:r>
            <a:r>
              <a:rPr lang="fr-FR" sz="2400" b="1" u="sng" dirty="0">
                <a:solidFill>
                  <a:srgbClr val="FF0000"/>
                </a:solidFill>
              </a:rPr>
              <a:t>: </a:t>
            </a:r>
          </a:p>
          <a:p>
            <a:pPr marL="266700" indent="-209550">
              <a:spcBef>
                <a:spcPts val="1200"/>
              </a:spcBef>
              <a:buFont typeface="Arial" panose="020B0604020202020204" pitchFamily="34" charset="0"/>
              <a:buChar char="•"/>
            </a:pPr>
            <a:r>
              <a:rPr lang="fr-FR" sz="2000" b="1" dirty="0" err="1"/>
              <a:t>Arbeitsrecht</a:t>
            </a:r>
            <a:r>
              <a:rPr lang="fr-FR" sz="2000" b="1" dirty="0"/>
              <a:t>,</a:t>
            </a:r>
          </a:p>
          <a:p>
            <a:pPr marL="266700" indent="-209550">
              <a:spcBef>
                <a:spcPts val="600"/>
              </a:spcBef>
              <a:spcAft>
                <a:spcPts val="600"/>
              </a:spcAft>
              <a:buFont typeface="Arial" panose="020B0604020202020204" pitchFamily="34" charset="0"/>
              <a:buChar char="•"/>
            </a:pPr>
            <a:r>
              <a:rPr lang="fr-FR" sz="2000" b="1" dirty="0" err="1"/>
              <a:t>Sicherheit</a:t>
            </a:r>
            <a:r>
              <a:rPr lang="fr-FR" sz="2000" b="1" dirty="0"/>
              <a:t>- </a:t>
            </a:r>
            <a:r>
              <a:rPr lang="fr-FR" sz="2000" b="1" dirty="0" err="1"/>
              <a:t>und</a:t>
            </a:r>
            <a:r>
              <a:rPr lang="fr-FR" sz="2000" b="1" dirty="0"/>
              <a:t> </a:t>
            </a:r>
            <a:r>
              <a:rPr lang="fr-FR" sz="2000" b="1" dirty="0" err="1"/>
              <a:t>Gesundheit</a:t>
            </a:r>
            <a:r>
              <a:rPr lang="fr-FR" sz="2000" b="1" dirty="0"/>
              <a:t>,</a:t>
            </a:r>
          </a:p>
          <a:p>
            <a:pPr marL="266700" indent="-209550">
              <a:buFont typeface="Arial" panose="020B0604020202020204" pitchFamily="34" charset="0"/>
              <a:buChar char="•"/>
            </a:pPr>
            <a:r>
              <a:rPr lang="fr-FR" sz="2000" b="1" dirty="0" err="1"/>
              <a:t>Sicherheit</a:t>
            </a:r>
            <a:r>
              <a:rPr lang="fr-FR" sz="2000" b="1" dirty="0"/>
              <a:t> + </a:t>
            </a:r>
            <a:r>
              <a:rPr lang="fr-FR" sz="2000" b="1" dirty="0" err="1"/>
              <a:t>Gesundheit</a:t>
            </a:r>
            <a:r>
              <a:rPr lang="fr-FR" sz="2000" b="1" dirty="0"/>
              <a:t> </a:t>
            </a:r>
            <a:r>
              <a:rPr lang="fr-FR" sz="2000" b="1" dirty="0" err="1"/>
              <a:t>für</a:t>
            </a:r>
            <a:r>
              <a:rPr lang="fr-FR" sz="2000" b="1" dirty="0"/>
              <a:t> die </a:t>
            </a:r>
            <a:r>
              <a:rPr lang="fr-FR" sz="2000" b="1" dirty="0" err="1"/>
              <a:t>Arbeitnehmer</a:t>
            </a:r>
            <a:r>
              <a:rPr lang="fr-FR" sz="2000" b="1" dirty="0"/>
              <a:t> + </a:t>
            </a:r>
            <a:r>
              <a:rPr lang="fr-FR" sz="2000" b="1" dirty="0" err="1"/>
              <a:t>Sicherheit</a:t>
            </a:r>
            <a:r>
              <a:rPr lang="fr-FR" sz="2000" b="1" dirty="0"/>
              <a:t> </a:t>
            </a:r>
            <a:r>
              <a:rPr lang="fr-FR" sz="2000" b="1" dirty="0" err="1"/>
              <a:t>für</a:t>
            </a:r>
            <a:r>
              <a:rPr lang="fr-FR" sz="2000" b="1" dirty="0"/>
              <a:t> die </a:t>
            </a:r>
            <a:r>
              <a:rPr lang="fr-FR" sz="2000" b="1" dirty="0" err="1"/>
              <a:t>Öffentlichkeit</a:t>
            </a:r>
            <a:r>
              <a:rPr lang="fr-FR" sz="2000" b="1" dirty="0"/>
              <a:t> (GE).</a:t>
            </a:r>
          </a:p>
          <a:p>
            <a:pPr marL="57150"/>
            <a:endParaRPr lang="fr-FR" sz="2200" dirty="0"/>
          </a:p>
          <a:p>
            <a:pPr marL="57150"/>
            <a:endParaRPr lang="fr-FR" sz="2200" dirty="0"/>
          </a:p>
        </p:txBody>
      </p:sp>
      <p:sp>
        <p:nvSpPr>
          <p:cNvPr id="6" name="ZoneTexte 5"/>
          <p:cNvSpPr txBox="1"/>
          <p:nvPr/>
        </p:nvSpPr>
        <p:spPr>
          <a:xfrm>
            <a:off x="236711" y="5256245"/>
            <a:ext cx="8928992" cy="1154162"/>
          </a:xfrm>
          <a:prstGeom prst="rect">
            <a:avLst/>
          </a:prstGeom>
          <a:noFill/>
        </p:spPr>
        <p:txBody>
          <a:bodyPr wrap="square" rtlCol="0">
            <a:spAutoFit/>
          </a:bodyPr>
          <a:lstStyle/>
          <a:p>
            <a:pPr algn="ctr">
              <a:spcBef>
                <a:spcPts val="600"/>
              </a:spcBef>
              <a:spcAft>
                <a:spcPts val="600"/>
              </a:spcAft>
            </a:pPr>
            <a:r>
              <a:rPr lang="fr-FR" sz="1200" b="1" dirty="0" err="1"/>
              <a:t>Arbeitsinspektor</a:t>
            </a:r>
            <a:r>
              <a:rPr lang="fr-FR" sz="1200" b="1" dirty="0"/>
              <a:t>:</a:t>
            </a:r>
          </a:p>
          <a:p>
            <a:pPr algn="ctr">
              <a:spcBef>
                <a:spcPts val="600"/>
              </a:spcBef>
              <a:spcAft>
                <a:spcPts val="600"/>
              </a:spcAft>
            </a:pPr>
            <a:r>
              <a:rPr lang="fr-FR" sz="3200" b="1" dirty="0" err="1">
                <a:solidFill>
                  <a:schemeClr val="accent1"/>
                </a:solidFill>
              </a:rPr>
              <a:t>Neutral</a:t>
            </a:r>
            <a:r>
              <a:rPr lang="fr-FR" sz="3200" b="1" dirty="0">
                <a:solidFill>
                  <a:schemeClr val="accent1"/>
                </a:solidFill>
              </a:rPr>
              <a:t> + </a:t>
            </a:r>
            <a:r>
              <a:rPr lang="fr-FR" sz="3200" b="1" dirty="0" err="1">
                <a:solidFill>
                  <a:schemeClr val="accent1"/>
                </a:solidFill>
              </a:rPr>
              <a:t>Wertefrei</a:t>
            </a:r>
            <a:endParaRPr lang="fr-FR" sz="3200" b="1" dirty="0">
              <a:solidFill>
                <a:schemeClr val="accent1"/>
              </a:solidFill>
            </a:endParaRPr>
          </a:p>
          <a:p>
            <a:pPr algn="ctr"/>
            <a:r>
              <a:rPr lang="fr-FR" sz="1000" b="1" dirty="0"/>
              <a:t>Convention 81 OIT</a:t>
            </a:r>
            <a:r>
              <a:rPr lang="fr-FR" sz="1000" dirty="0"/>
              <a:t> (Organisation Internationale du Travail)</a:t>
            </a:r>
            <a:r>
              <a:rPr lang="fr-FR" sz="1000" b="1" dirty="0"/>
              <a:t> </a:t>
            </a:r>
            <a:r>
              <a:rPr lang="fr-FR" sz="1000" dirty="0" err="1"/>
              <a:t>von</a:t>
            </a:r>
            <a:r>
              <a:rPr lang="fr-FR" sz="1000" dirty="0"/>
              <a:t> 1947 </a:t>
            </a:r>
            <a:r>
              <a:rPr lang="fr-FR" sz="1000" dirty="0" err="1"/>
              <a:t>ratifiziert</a:t>
            </a:r>
            <a:r>
              <a:rPr lang="fr-FR" sz="1000" dirty="0"/>
              <a:t> in Luxemburg per </a:t>
            </a:r>
            <a:r>
              <a:rPr lang="fr-FR" sz="1000" dirty="0" err="1"/>
              <a:t>Gesetz</a:t>
            </a:r>
            <a:r>
              <a:rPr lang="fr-FR" sz="1000" dirty="0"/>
              <a:t> </a:t>
            </a:r>
            <a:r>
              <a:rPr lang="fr-FR" sz="1000" dirty="0" err="1"/>
              <a:t>vom</a:t>
            </a:r>
            <a:r>
              <a:rPr lang="fr-FR" sz="1000" dirty="0"/>
              <a:t>  10 </a:t>
            </a:r>
            <a:r>
              <a:rPr lang="fr-FR" sz="1000" dirty="0" err="1"/>
              <a:t>Februar</a:t>
            </a:r>
            <a:r>
              <a:rPr lang="fr-FR" sz="1000" dirty="0"/>
              <a:t> 1958.</a:t>
            </a:r>
          </a:p>
        </p:txBody>
      </p:sp>
      <p:sp>
        <p:nvSpPr>
          <p:cNvPr id="18" name="ZoneTexte 17"/>
          <p:cNvSpPr txBox="1"/>
          <p:nvPr/>
        </p:nvSpPr>
        <p:spPr>
          <a:xfrm>
            <a:off x="481392" y="147835"/>
            <a:ext cx="7691008" cy="461665"/>
          </a:xfrm>
          <a:prstGeom prst="rect">
            <a:avLst/>
          </a:prstGeom>
          <a:noFill/>
        </p:spPr>
        <p:txBody>
          <a:bodyPr wrap="square" rtlCol="0">
            <a:spAutoFit/>
          </a:bodyPr>
          <a:lstStyle/>
          <a:p>
            <a:r>
              <a:rPr lang="fr-LU" sz="2400" b="1" dirty="0">
                <a:solidFill>
                  <a:srgbClr val="FF0000"/>
                </a:solidFill>
              </a:rPr>
              <a:t>Die ITM </a:t>
            </a:r>
            <a:r>
              <a:rPr lang="fr-LU" sz="2400" b="1" dirty="0" err="1">
                <a:solidFill>
                  <a:srgbClr val="FF0000"/>
                </a:solidFill>
              </a:rPr>
              <a:t>bestraft</a:t>
            </a:r>
            <a:r>
              <a:rPr lang="fr-LU" sz="2400" b="1" dirty="0">
                <a:solidFill>
                  <a:srgbClr val="FF0000"/>
                </a:solidFill>
              </a:rPr>
              <a:t> DIREKT !?</a:t>
            </a:r>
            <a:endParaRPr lang="fr-FR" sz="2400" b="1" dirty="0">
              <a:solidFill>
                <a:srgbClr val="FF0000"/>
              </a:solidFill>
            </a:endParaRPr>
          </a:p>
        </p:txBody>
      </p:sp>
      <p:pic>
        <p:nvPicPr>
          <p:cNvPr id="19" name="Picture 2" descr="https://encrypted-tbn2.gstatic.com/images?q=tbn:ANd9GcQtxGsn9niMcfMaJrZC8Ywd4EYT9nCZce2dNwbMW4XNUUoKfzUK">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65" r="20197"/>
          <a:stretch/>
        </p:blipFill>
        <p:spPr bwMode="auto">
          <a:xfrm>
            <a:off x="3974940" y="1097190"/>
            <a:ext cx="1533163" cy="320915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p:cNvPicPr>
            <a:picLocks noChangeAspect="1"/>
          </p:cNvPicPr>
          <p:nvPr/>
        </p:nvPicPr>
        <p:blipFill>
          <a:blip r:embed="rId4"/>
          <a:stretch>
            <a:fillRect/>
          </a:stretch>
        </p:blipFill>
        <p:spPr>
          <a:xfrm>
            <a:off x="4242474" y="4311140"/>
            <a:ext cx="1121614" cy="841211"/>
          </a:xfrm>
          <a:prstGeom prst="rect">
            <a:avLst/>
          </a:prstGeom>
        </p:spPr>
      </p:pic>
      <p:sp>
        <p:nvSpPr>
          <p:cNvPr id="30" name="Flèche gauche 29"/>
          <p:cNvSpPr/>
          <p:nvPr/>
        </p:nvSpPr>
        <p:spPr>
          <a:xfrm>
            <a:off x="5551012" y="1120565"/>
            <a:ext cx="3413476" cy="762274"/>
          </a:xfrm>
          <a:prstGeom prst="leftArrow">
            <a:avLst/>
          </a:prstGeom>
          <a:solidFill>
            <a:srgbClr val="FF0000"/>
          </a:solidFill>
          <a:ln>
            <a:solidFill>
              <a:srgbClr val="FFFF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b="1" dirty="0"/>
              <a:t>3. </a:t>
            </a:r>
            <a:r>
              <a:rPr lang="fr-LU" b="1" dirty="0" err="1"/>
              <a:t>Strafen</a:t>
            </a:r>
            <a:endParaRPr lang="fr-FR" b="1" dirty="0"/>
          </a:p>
        </p:txBody>
      </p:sp>
      <p:sp>
        <p:nvSpPr>
          <p:cNvPr id="31" name="Flèche gauche 30"/>
          <p:cNvSpPr/>
          <p:nvPr/>
        </p:nvSpPr>
        <p:spPr>
          <a:xfrm>
            <a:off x="5589867" y="2299056"/>
            <a:ext cx="3403202" cy="679728"/>
          </a:xfrm>
          <a:prstGeom prst="leftArrow">
            <a:avLst/>
          </a:prstGeom>
          <a:solidFill>
            <a:srgbClr val="FFC000"/>
          </a:solidFill>
          <a:ln>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b="1" dirty="0">
                <a:solidFill>
                  <a:schemeClr val="tx1"/>
                </a:solidFill>
              </a:rPr>
              <a:t>2. </a:t>
            </a:r>
            <a:r>
              <a:rPr lang="fr-LU" b="1" dirty="0" err="1">
                <a:solidFill>
                  <a:schemeClr val="tx1"/>
                </a:solidFill>
              </a:rPr>
              <a:t>Kontrolle</a:t>
            </a:r>
            <a:r>
              <a:rPr lang="fr-LU" b="1" dirty="0">
                <a:solidFill>
                  <a:schemeClr val="tx1"/>
                </a:solidFill>
              </a:rPr>
              <a:t> </a:t>
            </a:r>
            <a:r>
              <a:rPr lang="fr-LU" b="1" dirty="0" err="1">
                <a:solidFill>
                  <a:schemeClr val="tx1"/>
                </a:solidFill>
              </a:rPr>
              <a:t>und</a:t>
            </a:r>
            <a:r>
              <a:rPr lang="fr-LU" b="1" dirty="0">
                <a:solidFill>
                  <a:schemeClr val="tx1"/>
                </a:solidFill>
              </a:rPr>
              <a:t> </a:t>
            </a:r>
            <a:r>
              <a:rPr lang="fr-LU" b="1" dirty="0" err="1">
                <a:solidFill>
                  <a:schemeClr val="tx1"/>
                </a:solidFill>
              </a:rPr>
              <a:t>Regularisierung</a:t>
            </a:r>
            <a:endParaRPr lang="fr-FR" b="1" dirty="0">
              <a:solidFill>
                <a:schemeClr val="tx1"/>
              </a:solidFill>
            </a:endParaRPr>
          </a:p>
        </p:txBody>
      </p:sp>
      <p:sp>
        <p:nvSpPr>
          <p:cNvPr id="32" name="Flèche gauche 31"/>
          <p:cNvSpPr/>
          <p:nvPr/>
        </p:nvSpPr>
        <p:spPr>
          <a:xfrm>
            <a:off x="5651120" y="3395001"/>
            <a:ext cx="3341949" cy="584889"/>
          </a:xfrm>
          <a:prstGeom prst="leftArrow">
            <a:avLst/>
          </a:prstGeom>
          <a:solidFill>
            <a:srgbClr val="92D050"/>
          </a:solidFill>
          <a:ln>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b="1" dirty="0">
                <a:solidFill>
                  <a:schemeClr val="tx1"/>
                </a:solidFill>
              </a:rPr>
              <a:t>1. </a:t>
            </a:r>
            <a:r>
              <a:rPr lang="fr-LU" b="1" dirty="0" err="1">
                <a:solidFill>
                  <a:schemeClr val="tx1"/>
                </a:solidFill>
              </a:rPr>
              <a:t>Beratung</a:t>
            </a:r>
            <a:r>
              <a:rPr lang="fr-LU" b="1" dirty="0">
                <a:solidFill>
                  <a:schemeClr val="tx1"/>
                </a:solidFill>
              </a:rPr>
              <a:t> </a:t>
            </a:r>
            <a:r>
              <a:rPr lang="fr-LU" b="1" dirty="0" err="1">
                <a:solidFill>
                  <a:schemeClr val="tx1"/>
                </a:solidFill>
              </a:rPr>
              <a:t>und</a:t>
            </a:r>
            <a:r>
              <a:rPr lang="fr-LU" b="1" dirty="0">
                <a:solidFill>
                  <a:schemeClr val="tx1"/>
                </a:solidFill>
              </a:rPr>
              <a:t> </a:t>
            </a:r>
            <a:r>
              <a:rPr lang="fr-LU" b="1" dirty="0" err="1">
                <a:solidFill>
                  <a:schemeClr val="tx1"/>
                </a:solidFill>
              </a:rPr>
              <a:t>Unterstützung</a:t>
            </a:r>
            <a:endParaRPr lang="fr-FR" b="1" dirty="0">
              <a:solidFill>
                <a:schemeClr val="tx1"/>
              </a:solidFill>
            </a:endParaRPr>
          </a:p>
        </p:txBody>
      </p:sp>
    </p:spTree>
    <p:extLst>
      <p:ext uri="{BB962C8B-B14F-4D97-AF65-F5344CB8AC3E}">
        <p14:creationId xmlns:p14="http://schemas.microsoft.com/office/powerpoint/2010/main" val="1525983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519773" y="837009"/>
            <a:ext cx="5455034" cy="69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fr-FR" sz="1350" dirty="0">
              <a:solidFill>
                <a:schemeClr val="bg2"/>
              </a:solidFill>
            </a:endParaRPr>
          </a:p>
        </p:txBody>
      </p:sp>
      <p:sp>
        <p:nvSpPr>
          <p:cNvPr id="3" name="Rectangle 2"/>
          <p:cNvSpPr>
            <a:spLocks noChangeArrowheads="1"/>
          </p:cNvSpPr>
          <p:nvPr/>
        </p:nvSpPr>
        <p:spPr bwMode="auto">
          <a:xfrm>
            <a:off x="114300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sz="1350"/>
          </a:p>
        </p:txBody>
      </p:sp>
      <p:sp>
        <p:nvSpPr>
          <p:cNvPr id="8" name="ZoneTexte 7"/>
          <p:cNvSpPr txBox="1"/>
          <p:nvPr/>
        </p:nvSpPr>
        <p:spPr>
          <a:xfrm>
            <a:off x="516386" y="2510974"/>
            <a:ext cx="5897026" cy="3038909"/>
          </a:xfrm>
          <a:prstGeom prst="rect">
            <a:avLst/>
          </a:prstGeom>
          <a:noFill/>
        </p:spPr>
        <p:txBody>
          <a:bodyPr wrap="square" rtlCol="0">
            <a:spAutoFit/>
          </a:bodyPr>
          <a:lstStyle/>
          <a:p>
            <a:pPr>
              <a:lnSpc>
                <a:spcPct val="90000"/>
              </a:lnSpc>
            </a:pPr>
            <a:endParaRPr lang="fr-FR" sz="1200"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800" b="1" spc="169" dirty="0">
              <a:solidFill>
                <a:srgbClr val="491C75"/>
              </a:solidFill>
              <a:latin typeface="Calibri" panose="020F0502020204030204" pitchFamily="34" charset="0"/>
              <a:cs typeface="Calibri" panose="020F0502020204030204" pitchFamily="34" charset="0"/>
            </a:endParaRPr>
          </a:p>
          <a:p>
            <a:pPr algn="ctr">
              <a:lnSpc>
                <a:spcPct val="90000"/>
              </a:lnSpc>
            </a:pPr>
            <a:r>
              <a:rPr lang="fr-FR" sz="2800" b="1" spc="169" dirty="0">
                <a:solidFill>
                  <a:srgbClr val="491C75"/>
                </a:solidFill>
                <a:latin typeface="Calibri" panose="020F0502020204030204" pitchFamily="34" charset="0"/>
                <a:cs typeface="Calibri" panose="020F0502020204030204" pitchFamily="34" charset="0"/>
              </a:rPr>
              <a:t>Conseil et Assistance de l’ITM</a:t>
            </a:r>
          </a:p>
          <a:p>
            <a:pPr algn="ctr">
              <a:lnSpc>
                <a:spcPct val="90000"/>
              </a:lnSpc>
            </a:pPr>
            <a:endParaRPr lang="fr-FR" sz="2800" b="1" spc="169" dirty="0">
              <a:solidFill>
                <a:srgbClr val="491C75"/>
              </a:solidFill>
              <a:latin typeface="Calibri" panose="020F0502020204030204" pitchFamily="34" charset="0"/>
              <a:cs typeface="Calibri" panose="020F0502020204030204" pitchFamily="34" charset="0"/>
            </a:endParaRPr>
          </a:p>
          <a:p>
            <a:pPr algn="ctr">
              <a:lnSpc>
                <a:spcPct val="90000"/>
              </a:lnSpc>
            </a:pPr>
            <a:r>
              <a:rPr lang="fr-FR" sz="2800" b="1" spc="169" dirty="0" err="1">
                <a:solidFill>
                  <a:srgbClr val="491C75"/>
                </a:solidFill>
                <a:latin typeface="Calibri" panose="020F0502020204030204" pitchFamily="34" charset="0"/>
                <a:cs typeface="Calibri" panose="020F0502020204030204" pitchFamily="34" charset="0"/>
              </a:rPr>
              <a:t>Beratung</a:t>
            </a:r>
            <a:r>
              <a:rPr lang="fr-FR" sz="2800" b="1" spc="169" dirty="0">
                <a:solidFill>
                  <a:srgbClr val="491C75"/>
                </a:solidFill>
                <a:latin typeface="Calibri" panose="020F0502020204030204" pitchFamily="34" charset="0"/>
                <a:cs typeface="Calibri" panose="020F0502020204030204" pitchFamily="34" charset="0"/>
              </a:rPr>
              <a:t> + </a:t>
            </a:r>
            <a:r>
              <a:rPr lang="fr-FR" sz="2800" b="1" spc="169" dirty="0" err="1">
                <a:solidFill>
                  <a:srgbClr val="491C75"/>
                </a:solidFill>
                <a:latin typeface="Calibri" panose="020F0502020204030204" pitchFamily="34" charset="0"/>
                <a:cs typeface="Calibri" panose="020F0502020204030204" pitchFamily="34" charset="0"/>
              </a:rPr>
              <a:t>Unterstützung</a:t>
            </a:r>
            <a:r>
              <a:rPr lang="fr-FR" sz="2800" b="1" spc="169" dirty="0">
                <a:solidFill>
                  <a:srgbClr val="491C75"/>
                </a:solidFill>
                <a:latin typeface="Calibri" panose="020F0502020204030204" pitchFamily="34" charset="0"/>
                <a:cs typeface="Calibri" panose="020F0502020204030204" pitchFamily="34" charset="0"/>
              </a:rPr>
              <a:t> </a:t>
            </a:r>
            <a:r>
              <a:rPr lang="fr-FR" sz="2800" b="1" spc="169" dirty="0" err="1">
                <a:solidFill>
                  <a:srgbClr val="491C75"/>
                </a:solidFill>
                <a:latin typeface="Calibri" panose="020F0502020204030204" pitchFamily="34" charset="0"/>
                <a:cs typeface="Calibri" panose="020F0502020204030204" pitchFamily="34" charset="0"/>
              </a:rPr>
              <a:t>durch</a:t>
            </a:r>
            <a:r>
              <a:rPr lang="fr-FR" sz="2800" b="1" spc="169" dirty="0">
                <a:solidFill>
                  <a:srgbClr val="491C75"/>
                </a:solidFill>
                <a:latin typeface="Calibri" panose="020F0502020204030204" pitchFamily="34" charset="0"/>
                <a:cs typeface="Calibri" panose="020F0502020204030204" pitchFamily="34" charset="0"/>
              </a:rPr>
              <a:t> die ITM</a:t>
            </a:r>
            <a:endParaRPr lang="fr-FR" sz="2400" b="1"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025" spc="169" dirty="0">
              <a:solidFill>
                <a:srgbClr val="491C75"/>
              </a:solidFill>
              <a:latin typeface="Calibri" panose="020F0502020204030204" pitchFamily="34" charset="0"/>
              <a:cs typeface="Calibri" panose="020F0502020204030204" pitchFamily="34" charset="0"/>
            </a:endParaRPr>
          </a:p>
          <a:p>
            <a:pPr>
              <a:lnSpc>
                <a:spcPct val="90000"/>
              </a:lnSpc>
            </a:pPr>
            <a:endParaRPr lang="fr-FR" sz="2025" spc="169" dirty="0">
              <a:solidFill>
                <a:srgbClr val="491C75"/>
              </a:solidFill>
              <a:latin typeface="Calibri" panose="020F0502020204030204" pitchFamily="34" charset="0"/>
              <a:cs typeface="Calibri" panose="020F0502020204030204" pitchFamily="34" charset="0"/>
            </a:endParaRPr>
          </a:p>
          <a:p>
            <a:pPr>
              <a:lnSpc>
                <a:spcPct val="90000"/>
              </a:lnSpc>
            </a:pPr>
            <a:endParaRPr lang="fr-LU" sz="2025" spc="169" dirty="0">
              <a:solidFill>
                <a:srgbClr val="491C7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7890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a:solidFill>
                  <a:srgbClr val="FF0000"/>
                </a:solidFill>
              </a:rPr>
              <a:t>Der </a:t>
            </a:r>
            <a:r>
              <a:rPr lang="fr-LU" sz="2400" b="1" dirty="0" err="1">
                <a:solidFill>
                  <a:srgbClr val="FF0000"/>
                </a:solidFill>
              </a:rPr>
              <a:t>Arbeitsvertrag</a:t>
            </a:r>
            <a:r>
              <a:rPr lang="fr-LU" sz="2400" b="1" dirty="0">
                <a:solidFill>
                  <a:srgbClr val="FF0000"/>
                </a:solidFill>
              </a:rPr>
              <a:t>:</a:t>
            </a:r>
            <a:endParaRPr lang="fr-FR" sz="1000" dirty="0">
              <a:solidFill>
                <a:srgbClr val="FF0000"/>
              </a:solidFill>
            </a:endParaRPr>
          </a:p>
        </p:txBody>
      </p:sp>
      <p:sp>
        <p:nvSpPr>
          <p:cNvPr id="7" name="Rectangle 3"/>
          <p:cNvSpPr txBox="1">
            <a:spLocks noChangeArrowheads="1"/>
          </p:cNvSpPr>
          <p:nvPr/>
        </p:nvSpPr>
        <p:spPr>
          <a:xfrm>
            <a:off x="35496" y="744459"/>
            <a:ext cx="9001000" cy="405269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80975" algn="l">
              <a:lnSpc>
                <a:spcPct val="90000"/>
              </a:lnSpc>
            </a:pPr>
            <a:endParaRPr lang="de-DE" altLang="fr-FR" sz="900" b="1" dirty="0">
              <a:solidFill>
                <a:srgbClr val="FF0000"/>
              </a:solidFill>
            </a:endParaRPr>
          </a:p>
          <a:p>
            <a:pPr marL="180975" algn="l">
              <a:lnSpc>
                <a:spcPct val="90000"/>
              </a:lnSpc>
            </a:pPr>
            <a:r>
              <a:rPr lang="de-DE" altLang="fr-FR" sz="1400" b="1" dirty="0">
                <a:solidFill>
                  <a:srgbClr val="FF0000"/>
                </a:solidFill>
              </a:rPr>
              <a:t>Gesetz vom 24. Juli 2024 zur Umsetzung der EU-Richtlinie über transparente und vorhersehbare Arbeitsbedingungen:</a:t>
            </a:r>
          </a:p>
          <a:p>
            <a:pPr marL="180975" algn="l">
              <a:lnSpc>
                <a:spcPct val="90000"/>
              </a:lnSpc>
            </a:pPr>
            <a:endParaRPr lang="de-DE" altLang="fr-FR" sz="1400" dirty="0">
              <a:solidFill>
                <a:schemeClr val="tx1"/>
              </a:solidFill>
            </a:endParaRPr>
          </a:p>
          <a:p>
            <a:pPr algn="l">
              <a:lnSpc>
                <a:spcPct val="90000"/>
              </a:lnSpc>
              <a:buFontTx/>
              <a:buNone/>
            </a:pPr>
            <a:endParaRPr lang="fr-LU" altLang="fr-FR" sz="1200" b="1" dirty="0">
              <a:solidFill>
                <a:schemeClr val="tx2"/>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dirty="0">
              <a:solidFill>
                <a:schemeClr val="tx1"/>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47</a:t>
            </a:fld>
            <a:endParaRPr lang="fr-FR" dirty="0"/>
          </a:p>
        </p:txBody>
      </p:sp>
      <p:pic>
        <p:nvPicPr>
          <p:cNvPr id="4" name="Picture 3">
            <a:extLst>
              <a:ext uri="{FF2B5EF4-FFF2-40B4-BE49-F238E27FC236}">
                <a16:creationId xmlns:a16="http://schemas.microsoft.com/office/drawing/2014/main" id="{2B424CBE-AD89-E517-7B95-85F4163BC6C8}"/>
              </a:ext>
            </a:extLst>
          </p:cNvPr>
          <p:cNvPicPr>
            <a:picLocks noChangeAspect="1"/>
          </p:cNvPicPr>
          <p:nvPr/>
        </p:nvPicPr>
        <p:blipFill>
          <a:blip r:embed="rId2"/>
          <a:stretch>
            <a:fillRect/>
          </a:stretch>
        </p:blipFill>
        <p:spPr>
          <a:xfrm>
            <a:off x="2637608" y="1395136"/>
            <a:ext cx="3796776" cy="5360708"/>
          </a:xfrm>
          <a:prstGeom prst="rect">
            <a:avLst/>
          </a:prstGeom>
        </p:spPr>
      </p:pic>
    </p:spTree>
    <p:extLst>
      <p:ext uri="{BB962C8B-B14F-4D97-AF65-F5344CB8AC3E}">
        <p14:creationId xmlns:p14="http://schemas.microsoft.com/office/powerpoint/2010/main" val="3146280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err="1">
                <a:solidFill>
                  <a:srgbClr val="FF0000"/>
                </a:solidFill>
              </a:rPr>
              <a:t>Kampagne</a:t>
            </a:r>
            <a:r>
              <a:rPr lang="fr-LU" sz="2400" b="1" dirty="0">
                <a:solidFill>
                  <a:srgbClr val="FF0000"/>
                </a:solidFill>
              </a:rPr>
              <a:t> : </a:t>
            </a:r>
            <a:r>
              <a:rPr lang="fr-LU" sz="2400" b="1" dirty="0" err="1">
                <a:solidFill>
                  <a:srgbClr val="FF0000"/>
                </a:solidFill>
              </a:rPr>
              <a:t>Praktikum</a:t>
            </a:r>
            <a:r>
              <a:rPr lang="fr-LU" sz="2400" b="1" dirty="0">
                <a:solidFill>
                  <a:srgbClr val="FF0000"/>
                </a:solidFill>
              </a:rPr>
              <a:t> &amp; Job</a:t>
            </a:r>
            <a:endParaRPr lang="fr-FR" sz="1000" dirty="0">
              <a:solidFill>
                <a:srgbClr val="FF0000"/>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48</a:t>
            </a:fld>
            <a:endParaRPr lang="fr-FR" dirty="0"/>
          </a:p>
        </p:txBody>
      </p:sp>
      <p:pic>
        <p:nvPicPr>
          <p:cNvPr id="2" name="Picture 1">
            <a:extLst>
              <a:ext uri="{FF2B5EF4-FFF2-40B4-BE49-F238E27FC236}">
                <a16:creationId xmlns:a16="http://schemas.microsoft.com/office/drawing/2014/main" id="{5F6D179C-7945-E111-A5BB-532457C64A4D}"/>
              </a:ext>
            </a:extLst>
          </p:cNvPr>
          <p:cNvPicPr>
            <a:picLocks noChangeAspect="1"/>
          </p:cNvPicPr>
          <p:nvPr/>
        </p:nvPicPr>
        <p:blipFill>
          <a:blip r:embed="rId2"/>
          <a:stretch>
            <a:fillRect/>
          </a:stretch>
        </p:blipFill>
        <p:spPr>
          <a:xfrm>
            <a:off x="2629754" y="813183"/>
            <a:ext cx="4140161" cy="5986093"/>
          </a:xfrm>
          <a:prstGeom prst="rect">
            <a:avLst/>
          </a:prstGeom>
        </p:spPr>
      </p:pic>
    </p:spTree>
    <p:extLst>
      <p:ext uri="{BB962C8B-B14F-4D97-AF65-F5344CB8AC3E}">
        <p14:creationId xmlns:p14="http://schemas.microsoft.com/office/powerpoint/2010/main" val="4237664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err="1">
                <a:solidFill>
                  <a:srgbClr val="FF0000"/>
                </a:solidFill>
              </a:rPr>
              <a:t>Arbeitsvolumen</a:t>
            </a:r>
            <a:endParaRPr lang="fr-FR" sz="1000" dirty="0">
              <a:solidFill>
                <a:srgbClr val="FF0000"/>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49</a:t>
            </a:fld>
            <a:endParaRPr lang="fr-FR" dirty="0"/>
          </a:p>
        </p:txBody>
      </p:sp>
      <p:pic>
        <p:nvPicPr>
          <p:cNvPr id="4" name="Picture 3">
            <a:extLst>
              <a:ext uri="{FF2B5EF4-FFF2-40B4-BE49-F238E27FC236}">
                <a16:creationId xmlns:a16="http://schemas.microsoft.com/office/drawing/2014/main" id="{86B822F9-DED2-0591-5786-8AB043526A1B}"/>
              </a:ext>
            </a:extLst>
          </p:cNvPr>
          <p:cNvPicPr>
            <a:picLocks noChangeAspect="1"/>
          </p:cNvPicPr>
          <p:nvPr/>
        </p:nvPicPr>
        <p:blipFill>
          <a:blip r:embed="rId2"/>
          <a:stretch>
            <a:fillRect/>
          </a:stretch>
        </p:blipFill>
        <p:spPr>
          <a:xfrm>
            <a:off x="681037" y="1390650"/>
            <a:ext cx="7781925" cy="4076700"/>
          </a:xfrm>
          <a:prstGeom prst="rect">
            <a:avLst/>
          </a:prstGeom>
        </p:spPr>
      </p:pic>
    </p:spTree>
    <p:extLst>
      <p:ext uri="{BB962C8B-B14F-4D97-AF65-F5344CB8AC3E}">
        <p14:creationId xmlns:p14="http://schemas.microsoft.com/office/powerpoint/2010/main" val="223904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64123" y="2011681"/>
            <a:ext cx="8903677" cy="23579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46088" indent="-446088" algn="just">
              <a:buFont typeface="Wingdings" panose="05000000000000000000" pitchFamily="2" charset="2"/>
              <a:buChar char="Ø"/>
            </a:pPr>
            <a:r>
              <a:rPr lang="en-US" sz="1800" b="1" dirty="0">
                <a:latin typeface="+mn-lt"/>
              </a:rPr>
              <a:t>ACSH </a:t>
            </a:r>
            <a:r>
              <a:rPr lang="en-US" sz="1800" dirty="0">
                <a:latin typeface="+mn-lt"/>
              </a:rPr>
              <a:t>– Advisory Committee on Health and Safety at work</a:t>
            </a:r>
          </a:p>
          <a:p>
            <a:pPr marL="457200" indent="-457200" algn="just">
              <a:spcBef>
                <a:spcPts val="1200"/>
              </a:spcBef>
              <a:buFont typeface="Wingdings" panose="05000000000000000000" pitchFamily="2" charset="2"/>
              <a:buChar char="Ø"/>
            </a:pPr>
            <a:r>
              <a:rPr lang="en-US" sz="1800" b="1" dirty="0">
                <a:latin typeface="+mn-lt"/>
              </a:rPr>
              <a:t>EU-OSHA </a:t>
            </a:r>
            <a:r>
              <a:rPr lang="en-US" sz="1800" dirty="0">
                <a:latin typeface="+mn-lt"/>
              </a:rPr>
              <a:t>– is the European Union information agency for occupational safety and health</a:t>
            </a:r>
          </a:p>
          <a:p>
            <a:pPr marL="457200" indent="-457200" algn="just">
              <a:spcBef>
                <a:spcPts val="1200"/>
              </a:spcBef>
              <a:buFont typeface="Wingdings" panose="05000000000000000000" pitchFamily="2" charset="2"/>
              <a:buChar char="Ø"/>
            </a:pPr>
            <a:r>
              <a:rPr lang="en-US" sz="1800" b="1" dirty="0">
                <a:latin typeface="+mn-lt"/>
              </a:rPr>
              <a:t>SLIC </a:t>
            </a:r>
            <a:r>
              <a:rPr lang="en-US" sz="1800" dirty="0">
                <a:latin typeface="+mn-lt"/>
              </a:rPr>
              <a:t>– Senior </a:t>
            </a:r>
            <a:r>
              <a:rPr lang="en-US" sz="1800" dirty="0" err="1">
                <a:latin typeface="+mn-lt"/>
              </a:rPr>
              <a:t>Labour</a:t>
            </a:r>
            <a:r>
              <a:rPr lang="en-US" sz="1800" dirty="0">
                <a:latin typeface="+mn-lt"/>
              </a:rPr>
              <a:t> Inspection Committee</a:t>
            </a:r>
          </a:p>
          <a:p>
            <a:pPr marL="457200" indent="-457200" algn="just">
              <a:spcBef>
                <a:spcPts val="1200"/>
              </a:spcBef>
              <a:buFont typeface="Wingdings" panose="05000000000000000000" pitchFamily="2" charset="2"/>
              <a:buChar char="Ø"/>
            </a:pPr>
            <a:r>
              <a:rPr lang="en-US" sz="1800" b="1" dirty="0">
                <a:latin typeface="+mn-lt"/>
              </a:rPr>
              <a:t>ELA </a:t>
            </a:r>
            <a:r>
              <a:rPr lang="en-US" sz="1800" dirty="0">
                <a:latin typeface="+mn-lt"/>
              </a:rPr>
              <a:t>– European </a:t>
            </a:r>
            <a:r>
              <a:rPr lang="en-US" sz="1800" dirty="0" err="1">
                <a:latin typeface="+mn-lt"/>
              </a:rPr>
              <a:t>Labour</a:t>
            </a:r>
            <a:r>
              <a:rPr lang="en-US" sz="1800" dirty="0">
                <a:latin typeface="+mn-lt"/>
              </a:rPr>
              <a:t> Authority</a:t>
            </a:r>
          </a:p>
          <a:p>
            <a:pPr marL="457200" indent="-457200" algn="just">
              <a:spcBef>
                <a:spcPts val="1200"/>
              </a:spcBef>
              <a:buFont typeface="Wingdings" panose="05000000000000000000" pitchFamily="2" charset="2"/>
              <a:buChar char="Ø"/>
            </a:pPr>
            <a:r>
              <a:rPr lang="en-US" sz="1800" b="1" dirty="0">
                <a:latin typeface="+mn-lt"/>
              </a:rPr>
              <a:t>ILO</a:t>
            </a:r>
            <a:r>
              <a:rPr lang="en-US" sz="1800" dirty="0">
                <a:latin typeface="+mn-lt"/>
              </a:rPr>
              <a:t> – International </a:t>
            </a:r>
            <a:r>
              <a:rPr lang="en-US" sz="1800" dirty="0" err="1">
                <a:latin typeface="+mn-lt"/>
              </a:rPr>
              <a:t>Labour</a:t>
            </a:r>
            <a:r>
              <a:rPr lang="en-US" sz="1800" dirty="0">
                <a:latin typeface="+mn-lt"/>
              </a:rPr>
              <a:t> Authority</a:t>
            </a:r>
          </a:p>
          <a:p>
            <a:pPr marL="457200" indent="-457200" algn="just">
              <a:spcBef>
                <a:spcPts val="1200"/>
              </a:spcBef>
              <a:buFont typeface="Wingdings" panose="05000000000000000000" pitchFamily="2" charset="2"/>
              <a:buChar char="Ø"/>
            </a:pPr>
            <a:endParaRPr lang="en-US" sz="1800" dirty="0">
              <a:latin typeface="+mn-lt"/>
            </a:endParaRPr>
          </a:p>
        </p:txBody>
      </p:sp>
      <p:sp>
        <p:nvSpPr>
          <p:cNvPr id="8" name="Rectangle 7"/>
          <p:cNvSpPr/>
          <p:nvPr/>
        </p:nvSpPr>
        <p:spPr>
          <a:xfrm>
            <a:off x="1749952" y="4986804"/>
            <a:ext cx="4648200" cy="36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Focal point au Luxembourg = ITM</a:t>
            </a:r>
          </a:p>
        </p:txBody>
      </p:sp>
      <p:sp>
        <p:nvSpPr>
          <p:cNvPr id="2" name="Title 1">
            <a:extLst>
              <a:ext uri="{FF2B5EF4-FFF2-40B4-BE49-F238E27FC236}">
                <a16:creationId xmlns:a16="http://schemas.microsoft.com/office/drawing/2014/main" id="{FEAE2D77-B4E5-65E1-76AE-6649FB02AFD2}"/>
              </a:ext>
            </a:extLst>
          </p:cNvPr>
          <p:cNvSpPr txBox="1">
            <a:spLocks/>
          </p:cNvSpPr>
          <p:nvPr/>
        </p:nvSpPr>
        <p:spPr>
          <a:xfrm>
            <a:off x="1210348" y="136416"/>
            <a:ext cx="6091376" cy="87724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000" kern="1200">
                <a:solidFill>
                  <a:srgbClr val="C00000"/>
                </a:solidFill>
                <a:latin typeface="Calibri" panose="020F0502020204030204" pitchFamily="34" charset="0"/>
                <a:ea typeface="+mj-ea"/>
                <a:cs typeface="+mj-cs"/>
              </a:defRPr>
            </a:lvl1pPr>
          </a:lstStyle>
          <a:p>
            <a:pPr marL="449263" indent="-449263">
              <a:tabLst>
                <a:tab pos="449263" algn="l"/>
              </a:tabLst>
              <a:defRPr/>
            </a:pPr>
            <a:r>
              <a:rPr lang="fr-FR" sz="2800" b="1" dirty="0" err="1">
                <a:solidFill>
                  <a:srgbClr val="FF0000"/>
                </a:solidFill>
                <a:cs typeface="Calibri" panose="020F0502020204030204" pitchFamily="34" charset="0"/>
              </a:rPr>
              <a:t>Arbeitssicherheit</a:t>
            </a:r>
            <a:r>
              <a:rPr lang="fr-FR" sz="2800" b="1" dirty="0">
                <a:solidFill>
                  <a:srgbClr val="FF0000"/>
                </a:solidFill>
                <a:cs typeface="Calibri" panose="020F0502020204030204" pitchFamily="34" charset="0"/>
              </a:rPr>
              <a:t> </a:t>
            </a:r>
            <a:r>
              <a:rPr lang="fr-FR" sz="2800" b="1" dirty="0" err="1">
                <a:solidFill>
                  <a:srgbClr val="FF0000"/>
                </a:solidFill>
                <a:cs typeface="Calibri" panose="020F0502020204030204" pitchFamily="34" charset="0"/>
              </a:rPr>
              <a:t>und</a:t>
            </a:r>
            <a:r>
              <a:rPr lang="fr-FR" sz="2800" b="1" dirty="0">
                <a:solidFill>
                  <a:srgbClr val="FF0000"/>
                </a:solidFill>
                <a:cs typeface="Calibri" panose="020F0502020204030204" pitchFamily="34" charset="0"/>
              </a:rPr>
              <a:t> </a:t>
            </a:r>
            <a:r>
              <a:rPr lang="fr-FR" sz="2800" b="1" dirty="0" err="1">
                <a:solidFill>
                  <a:srgbClr val="FF0000"/>
                </a:solidFill>
                <a:cs typeface="Calibri" panose="020F0502020204030204" pitchFamily="34" charset="0"/>
              </a:rPr>
              <a:t>Gesundheit</a:t>
            </a:r>
            <a:endParaRPr lang="fr-FR" sz="2800" b="1" dirty="0">
              <a:solidFill>
                <a:srgbClr val="FF0000"/>
              </a:solidFill>
              <a:cs typeface="Calibri" panose="020F0502020204030204" pitchFamily="34" charset="0"/>
            </a:endParaRPr>
          </a:p>
        </p:txBody>
      </p:sp>
      <p:sp>
        <p:nvSpPr>
          <p:cNvPr id="9" name="Rectangle 1">
            <a:extLst>
              <a:ext uri="{FF2B5EF4-FFF2-40B4-BE49-F238E27FC236}">
                <a16:creationId xmlns:a16="http://schemas.microsoft.com/office/drawing/2014/main" id="{9AA24EC6-A354-81A8-3DF7-C508DA71EBB4}"/>
              </a:ext>
            </a:extLst>
          </p:cNvPr>
          <p:cNvSpPr>
            <a:spLocks noChangeArrowheads="1"/>
          </p:cNvSpPr>
          <p:nvPr/>
        </p:nvSpPr>
        <p:spPr bwMode="auto">
          <a:xfrm>
            <a:off x="0" y="1394478"/>
            <a:ext cx="7802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2000" b="1" i="0" u="none" strike="noStrike" cap="none" normalizeH="0" baseline="0" dirty="0">
                <a:ln>
                  <a:noFill/>
                </a:ln>
                <a:solidFill>
                  <a:srgbClr val="0070C0"/>
                </a:solidFill>
                <a:effectLst/>
              </a:rPr>
              <a:t>Europäische Institutionen der Sozialpartnerschaft/des sozialen Dialogs: </a:t>
            </a:r>
          </a:p>
        </p:txBody>
      </p:sp>
    </p:spTree>
    <p:extLst>
      <p:ext uri="{BB962C8B-B14F-4D97-AF65-F5344CB8AC3E}">
        <p14:creationId xmlns:p14="http://schemas.microsoft.com/office/powerpoint/2010/main" val="3456297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a:solidFill>
                  <a:srgbClr val="FF0000"/>
                </a:solidFill>
              </a:rPr>
              <a:t>Der </a:t>
            </a:r>
            <a:r>
              <a:rPr lang="fr-LU" sz="2400" b="1" dirty="0" err="1">
                <a:solidFill>
                  <a:srgbClr val="FF0000"/>
                </a:solidFill>
              </a:rPr>
              <a:t>Arbeitsvertrag</a:t>
            </a:r>
            <a:r>
              <a:rPr lang="fr-LU" sz="2400" b="1" dirty="0">
                <a:solidFill>
                  <a:srgbClr val="FF0000"/>
                </a:solidFill>
              </a:rPr>
              <a:t>:</a:t>
            </a:r>
            <a:endParaRPr lang="fr-FR" sz="1000" dirty="0">
              <a:solidFill>
                <a:srgbClr val="FF0000"/>
              </a:solidFill>
            </a:endParaRPr>
          </a:p>
        </p:txBody>
      </p:sp>
      <p:sp>
        <p:nvSpPr>
          <p:cNvPr id="7" name="Rectangle 3"/>
          <p:cNvSpPr txBox="1">
            <a:spLocks noChangeArrowheads="1"/>
          </p:cNvSpPr>
          <p:nvPr/>
        </p:nvSpPr>
        <p:spPr>
          <a:xfrm>
            <a:off x="179512" y="744459"/>
            <a:ext cx="8507288" cy="462604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80975" algn="l">
              <a:lnSpc>
                <a:spcPct val="90000"/>
              </a:lnSpc>
            </a:pPr>
            <a:endParaRPr lang="de-DE" altLang="fr-FR" sz="1000" b="1" dirty="0">
              <a:solidFill>
                <a:schemeClr val="tx1"/>
              </a:solidFill>
            </a:endParaRPr>
          </a:p>
          <a:p>
            <a:pPr marL="360363" indent="-179388" algn="l">
              <a:lnSpc>
                <a:spcPct val="90000"/>
              </a:lnSpc>
              <a:buFont typeface="Courier New" panose="02070309020205020404" pitchFamily="49" charset="0"/>
              <a:buChar char="o"/>
            </a:pPr>
            <a:endParaRPr lang="de-DE" altLang="fr-FR" sz="1000" b="1" dirty="0">
              <a:solidFill>
                <a:schemeClr val="tx1"/>
              </a:solidFill>
            </a:endParaRPr>
          </a:p>
          <a:p>
            <a:pPr marL="180975" algn="l">
              <a:lnSpc>
                <a:spcPct val="90000"/>
              </a:lnSpc>
            </a:pPr>
            <a:r>
              <a:rPr lang="de-DE" altLang="fr-FR" sz="1400" b="1" dirty="0">
                <a:solidFill>
                  <a:srgbClr val="FF0000"/>
                </a:solidFill>
              </a:rPr>
              <a:t>Muster eines unbefristeten Arbeitsvertrags (CDI) :</a:t>
            </a:r>
          </a:p>
          <a:p>
            <a:pPr marL="180975" algn="l">
              <a:lnSpc>
                <a:spcPct val="90000"/>
              </a:lnSpc>
            </a:pPr>
            <a:endParaRPr lang="de-DE" altLang="fr-FR" sz="1400" dirty="0">
              <a:solidFill>
                <a:srgbClr val="FF0000"/>
              </a:solidFill>
            </a:endParaRPr>
          </a:p>
          <a:p>
            <a:pPr marL="180975" algn="l">
              <a:lnSpc>
                <a:spcPct val="90000"/>
              </a:lnSpc>
            </a:pPr>
            <a:endParaRPr lang="de-DE" altLang="fr-FR" sz="1000" b="1" dirty="0">
              <a:solidFill>
                <a:schemeClr val="tx1"/>
              </a:solidFill>
            </a:endParaRPr>
          </a:p>
          <a:p>
            <a:pPr marL="180975" algn="l">
              <a:lnSpc>
                <a:spcPct val="90000"/>
              </a:lnSpc>
            </a:pPr>
            <a:endParaRPr lang="de-DE" altLang="fr-FR" sz="1000" b="1" dirty="0">
              <a:solidFill>
                <a:schemeClr val="tx1"/>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dirty="0">
              <a:solidFill>
                <a:schemeClr val="tx1"/>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50</a:t>
            </a:fld>
            <a:endParaRPr lang="fr-FR" dirty="0"/>
          </a:p>
        </p:txBody>
      </p:sp>
      <p:pic>
        <p:nvPicPr>
          <p:cNvPr id="4" name="Picture 3">
            <a:extLst>
              <a:ext uri="{FF2B5EF4-FFF2-40B4-BE49-F238E27FC236}">
                <a16:creationId xmlns:a16="http://schemas.microsoft.com/office/drawing/2014/main" id="{8F84A906-DA8A-2233-242B-6261722451FC}"/>
              </a:ext>
            </a:extLst>
          </p:cNvPr>
          <p:cNvPicPr>
            <a:picLocks noChangeAspect="1"/>
          </p:cNvPicPr>
          <p:nvPr/>
        </p:nvPicPr>
        <p:blipFill>
          <a:blip r:embed="rId2"/>
          <a:stretch>
            <a:fillRect/>
          </a:stretch>
        </p:blipFill>
        <p:spPr>
          <a:xfrm>
            <a:off x="1485475" y="1497706"/>
            <a:ext cx="5828140" cy="4955629"/>
          </a:xfrm>
          <a:prstGeom prst="rect">
            <a:avLst/>
          </a:prstGeom>
        </p:spPr>
      </p:pic>
    </p:spTree>
    <p:extLst>
      <p:ext uri="{BB962C8B-B14F-4D97-AF65-F5344CB8AC3E}">
        <p14:creationId xmlns:p14="http://schemas.microsoft.com/office/powerpoint/2010/main" val="882130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a:solidFill>
                  <a:srgbClr val="FF0000"/>
                </a:solidFill>
              </a:rPr>
              <a:t>Der </a:t>
            </a:r>
            <a:r>
              <a:rPr lang="fr-LU" sz="2400" b="1" dirty="0" err="1">
                <a:solidFill>
                  <a:srgbClr val="FF0000"/>
                </a:solidFill>
              </a:rPr>
              <a:t>Arbeitsvertrag</a:t>
            </a:r>
            <a:r>
              <a:rPr lang="fr-LU" sz="2400" b="1" dirty="0">
                <a:solidFill>
                  <a:srgbClr val="FF0000"/>
                </a:solidFill>
              </a:rPr>
              <a:t>:</a:t>
            </a:r>
            <a:endParaRPr lang="fr-FR" sz="1000" dirty="0">
              <a:solidFill>
                <a:srgbClr val="FF0000"/>
              </a:solidFill>
            </a:endParaRPr>
          </a:p>
        </p:txBody>
      </p:sp>
      <p:sp>
        <p:nvSpPr>
          <p:cNvPr id="7" name="Rectangle 3"/>
          <p:cNvSpPr txBox="1">
            <a:spLocks noChangeArrowheads="1"/>
          </p:cNvSpPr>
          <p:nvPr/>
        </p:nvSpPr>
        <p:spPr>
          <a:xfrm>
            <a:off x="179512" y="744459"/>
            <a:ext cx="8507288" cy="462604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80975" algn="l">
              <a:lnSpc>
                <a:spcPct val="90000"/>
              </a:lnSpc>
            </a:pPr>
            <a:endParaRPr lang="de-DE" altLang="fr-FR" sz="1000" b="1" dirty="0">
              <a:solidFill>
                <a:schemeClr val="tx1"/>
              </a:solidFill>
            </a:endParaRPr>
          </a:p>
          <a:p>
            <a:pPr marL="360363" indent="-179388" algn="l">
              <a:lnSpc>
                <a:spcPct val="90000"/>
              </a:lnSpc>
              <a:buFont typeface="Courier New" panose="02070309020205020404" pitchFamily="49" charset="0"/>
              <a:buChar char="o"/>
            </a:pPr>
            <a:endParaRPr lang="de-DE" altLang="fr-FR" sz="1000" b="1" dirty="0">
              <a:solidFill>
                <a:schemeClr val="tx1"/>
              </a:solidFill>
            </a:endParaRPr>
          </a:p>
          <a:p>
            <a:pPr marL="180975" algn="l">
              <a:lnSpc>
                <a:spcPct val="90000"/>
              </a:lnSpc>
            </a:pPr>
            <a:r>
              <a:rPr lang="de-DE" altLang="fr-FR" sz="1400" b="1" dirty="0">
                <a:solidFill>
                  <a:srgbClr val="FF0000"/>
                </a:solidFill>
              </a:rPr>
              <a:t>Muster eines befristeten Arbeitsvertrags (CDD) :</a:t>
            </a:r>
          </a:p>
          <a:p>
            <a:pPr marL="180975" algn="l">
              <a:lnSpc>
                <a:spcPct val="90000"/>
              </a:lnSpc>
            </a:pPr>
            <a:endParaRPr lang="de-DE" altLang="fr-FR" sz="1400" dirty="0">
              <a:solidFill>
                <a:schemeClr val="tx1"/>
              </a:solidFill>
            </a:endParaRPr>
          </a:p>
          <a:p>
            <a:pPr marL="180975" algn="l">
              <a:lnSpc>
                <a:spcPct val="90000"/>
              </a:lnSpc>
            </a:pPr>
            <a:endParaRPr lang="de-DE" altLang="fr-FR" sz="1000" b="1" dirty="0">
              <a:solidFill>
                <a:schemeClr val="tx1"/>
              </a:solidFill>
            </a:endParaRPr>
          </a:p>
          <a:p>
            <a:pPr marL="180975" algn="l">
              <a:lnSpc>
                <a:spcPct val="90000"/>
              </a:lnSpc>
            </a:pPr>
            <a:endParaRPr lang="de-DE" altLang="fr-FR" sz="1000" b="1" dirty="0">
              <a:solidFill>
                <a:schemeClr val="tx1"/>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b="1" dirty="0">
              <a:solidFill>
                <a:schemeClr val="tx2"/>
              </a:solidFill>
            </a:endParaRPr>
          </a:p>
          <a:p>
            <a:pPr algn="l">
              <a:lnSpc>
                <a:spcPct val="90000"/>
              </a:lnSpc>
              <a:buFontTx/>
              <a:buNone/>
            </a:pPr>
            <a:endParaRPr lang="fr-LU" altLang="fr-FR" sz="1600" dirty="0">
              <a:solidFill>
                <a:schemeClr val="tx1"/>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51</a:t>
            </a:fld>
            <a:endParaRPr lang="fr-FR" dirty="0"/>
          </a:p>
        </p:txBody>
      </p:sp>
      <p:pic>
        <p:nvPicPr>
          <p:cNvPr id="5" name="Picture 4">
            <a:extLst>
              <a:ext uri="{FF2B5EF4-FFF2-40B4-BE49-F238E27FC236}">
                <a16:creationId xmlns:a16="http://schemas.microsoft.com/office/drawing/2014/main" id="{10C61A8C-1C9B-EBCF-C7EC-B0B199F12248}"/>
              </a:ext>
            </a:extLst>
          </p:cNvPr>
          <p:cNvPicPr>
            <a:picLocks noChangeAspect="1"/>
          </p:cNvPicPr>
          <p:nvPr/>
        </p:nvPicPr>
        <p:blipFill>
          <a:blip r:embed="rId2"/>
          <a:stretch>
            <a:fillRect/>
          </a:stretch>
        </p:blipFill>
        <p:spPr>
          <a:xfrm>
            <a:off x="1615196" y="1464867"/>
            <a:ext cx="5913930" cy="4891483"/>
          </a:xfrm>
          <a:prstGeom prst="rect">
            <a:avLst/>
          </a:prstGeom>
        </p:spPr>
      </p:pic>
    </p:spTree>
    <p:extLst>
      <p:ext uri="{BB962C8B-B14F-4D97-AF65-F5344CB8AC3E}">
        <p14:creationId xmlns:p14="http://schemas.microsoft.com/office/powerpoint/2010/main" val="1157662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81392" y="147835"/>
            <a:ext cx="8414958" cy="461665"/>
          </a:xfrm>
          <a:prstGeom prst="rect">
            <a:avLst/>
          </a:prstGeom>
          <a:noFill/>
        </p:spPr>
        <p:txBody>
          <a:bodyPr wrap="square" rtlCol="0">
            <a:spAutoFit/>
          </a:bodyPr>
          <a:lstStyle/>
          <a:p>
            <a:r>
              <a:rPr lang="fr-LU" sz="2400" b="1" dirty="0">
                <a:solidFill>
                  <a:srgbClr val="FF0000"/>
                </a:solidFill>
              </a:rPr>
              <a:t>Triangle de la prévention</a:t>
            </a:r>
            <a:r>
              <a:rPr lang="fr-LU" sz="2000" dirty="0">
                <a:solidFill>
                  <a:srgbClr val="FF0000"/>
                </a:solidFill>
              </a:rPr>
              <a:t>:</a:t>
            </a:r>
            <a:endParaRPr lang="fr-FR" sz="2000" dirty="0">
              <a:solidFill>
                <a:srgbClr val="FF0000"/>
              </a:solidFill>
            </a:endParaRPr>
          </a:p>
        </p:txBody>
      </p:sp>
      <p:grpSp>
        <p:nvGrpSpPr>
          <p:cNvPr id="7" name="Groupe 6"/>
          <p:cNvGrpSpPr/>
          <p:nvPr/>
        </p:nvGrpSpPr>
        <p:grpSpPr>
          <a:xfrm>
            <a:off x="1523999" y="1511561"/>
            <a:ext cx="5900445" cy="4745976"/>
            <a:chOff x="1358770" y="1042113"/>
            <a:chExt cx="5829300" cy="501015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770" y="1042113"/>
              <a:ext cx="5829300" cy="5010150"/>
            </a:xfrm>
            <a:prstGeom prst="rect">
              <a:avLst/>
            </a:prstGeom>
          </p:spPr>
        </p:pic>
        <p:sp>
          <p:nvSpPr>
            <p:cNvPr id="4" name="Triangle isocèle 3"/>
            <p:cNvSpPr/>
            <p:nvPr/>
          </p:nvSpPr>
          <p:spPr>
            <a:xfrm>
              <a:off x="1903445" y="1648407"/>
              <a:ext cx="4752392" cy="4005943"/>
            </a:xfrm>
            <a:prstGeom prst="triangle">
              <a:avLst>
                <a:gd name="adj" fmla="val 5000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5" name="ZoneTexte 4"/>
            <p:cNvSpPr txBox="1"/>
            <p:nvPr/>
          </p:nvSpPr>
          <p:spPr>
            <a:xfrm>
              <a:off x="2699658" y="3993502"/>
              <a:ext cx="3334138" cy="923330"/>
            </a:xfrm>
            <a:prstGeom prst="rect">
              <a:avLst/>
            </a:prstGeom>
            <a:noFill/>
          </p:spPr>
          <p:txBody>
            <a:bodyPr wrap="square" rtlCol="0">
              <a:spAutoFit/>
            </a:bodyPr>
            <a:lstStyle/>
            <a:p>
              <a:r>
                <a:rPr lang="en-US" sz="5400" b="1" dirty="0" err="1">
                  <a:solidFill>
                    <a:schemeClr val="bg1"/>
                  </a:solidFill>
                </a:rPr>
                <a:t>Prévention</a:t>
              </a:r>
              <a:endParaRPr lang="en-US" sz="5400" b="1" dirty="0">
                <a:solidFill>
                  <a:schemeClr val="bg1"/>
                </a:solidFill>
              </a:endParaRPr>
            </a:p>
          </p:txBody>
        </p:sp>
      </p:grpSp>
      <p:sp>
        <p:nvSpPr>
          <p:cNvPr id="8" name="Rectangle à coins arrondis 7"/>
          <p:cNvSpPr/>
          <p:nvPr/>
        </p:nvSpPr>
        <p:spPr>
          <a:xfrm>
            <a:off x="3290015" y="785715"/>
            <a:ext cx="2660971" cy="66443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err="1">
                <a:solidFill>
                  <a:schemeClr val="tx1"/>
                </a:solidFill>
              </a:rPr>
              <a:t>Catégories</a:t>
            </a:r>
            <a:r>
              <a:rPr lang="en-US" b="1" u="sng" dirty="0">
                <a:solidFill>
                  <a:schemeClr val="tx1"/>
                </a:solidFill>
              </a:rPr>
              <a:t> de </a:t>
            </a:r>
            <a:r>
              <a:rPr lang="en-US" b="1" u="sng" dirty="0" err="1">
                <a:solidFill>
                  <a:srgbClr val="FF0000"/>
                </a:solidFill>
              </a:rPr>
              <a:t>risques</a:t>
            </a:r>
            <a:r>
              <a:rPr lang="en-US" b="1" u="sng" dirty="0">
                <a:solidFill>
                  <a:schemeClr val="tx1"/>
                </a:solidFill>
              </a:rPr>
              <a:t>:</a:t>
            </a:r>
          </a:p>
          <a:p>
            <a:pPr algn="ctr"/>
            <a:r>
              <a:rPr lang="en-US" sz="1200" dirty="0" err="1">
                <a:solidFill>
                  <a:schemeClr val="accent1"/>
                </a:solidFill>
              </a:rPr>
              <a:t>Loi</a:t>
            </a:r>
            <a:r>
              <a:rPr lang="en-US" sz="1200" dirty="0">
                <a:solidFill>
                  <a:schemeClr val="accent1"/>
                </a:solidFill>
              </a:rPr>
              <a:t>, </a:t>
            </a:r>
            <a:r>
              <a:rPr lang="en-US" sz="1200" dirty="0" err="1">
                <a:solidFill>
                  <a:schemeClr val="accent1"/>
                </a:solidFill>
              </a:rPr>
              <a:t>Règlement</a:t>
            </a:r>
            <a:r>
              <a:rPr lang="en-US" sz="1200" dirty="0">
                <a:solidFill>
                  <a:schemeClr val="accent1"/>
                </a:solidFill>
              </a:rPr>
              <a:t>, Prescriptions, </a:t>
            </a:r>
            <a:r>
              <a:rPr lang="en-US" sz="1200" dirty="0" err="1">
                <a:solidFill>
                  <a:schemeClr val="accent1"/>
                </a:solidFill>
              </a:rPr>
              <a:t>Recommandations</a:t>
            </a:r>
            <a:r>
              <a:rPr lang="en-US" sz="1200" dirty="0">
                <a:solidFill>
                  <a:schemeClr val="accent1"/>
                </a:solidFill>
              </a:rPr>
              <a:t>, </a:t>
            </a:r>
            <a:r>
              <a:rPr lang="en-US" sz="1200" dirty="0" err="1">
                <a:solidFill>
                  <a:schemeClr val="accent1"/>
                </a:solidFill>
              </a:rPr>
              <a:t>Règle</a:t>
            </a:r>
            <a:r>
              <a:rPr lang="en-US" sz="1200" dirty="0">
                <a:solidFill>
                  <a:schemeClr val="accent1"/>
                </a:solidFill>
              </a:rPr>
              <a:t> de </a:t>
            </a:r>
            <a:r>
              <a:rPr lang="en-US" sz="1200" dirty="0" err="1">
                <a:solidFill>
                  <a:schemeClr val="accent1"/>
                </a:solidFill>
              </a:rPr>
              <a:t>l’art</a:t>
            </a:r>
            <a:endParaRPr lang="en-US" sz="1200" dirty="0">
              <a:solidFill>
                <a:schemeClr val="accent1"/>
              </a:solidFill>
            </a:endParaRPr>
          </a:p>
        </p:txBody>
      </p:sp>
      <p:sp>
        <p:nvSpPr>
          <p:cNvPr id="13" name="Rectangle à coins arrondis 12"/>
          <p:cNvSpPr/>
          <p:nvPr/>
        </p:nvSpPr>
        <p:spPr>
          <a:xfrm>
            <a:off x="5555230" y="6257537"/>
            <a:ext cx="2660971" cy="57581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err="1">
                <a:solidFill>
                  <a:schemeClr val="tx1"/>
                </a:solidFill>
              </a:rPr>
              <a:t>Postes</a:t>
            </a:r>
            <a:r>
              <a:rPr lang="en-US" b="1" u="sng" dirty="0">
                <a:solidFill>
                  <a:schemeClr val="tx1"/>
                </a:solidFill>
              </a:rPr>
              <a:t> à </a:t>
            </a:r>
            <a:r>
              <a:rPr lang="en-US" b="1" u="sng" dirty="0" err="1">
                <a:solidFill>
                  <a:srgbClr val="FF0000"/>
                </a:solidFill>
              </a:rPr>
              <a:t>risques</a:t>
            </a:r>
            <a:r>
              <a:rPr lang="en-US" b="1" u="sng" dirty="0">
                <a:solidFill>
                  <a:schemeClr val="tx1"/>
                </a:solidFill>
              </a:rPr>
              <a:t>:</a:t>
            </a:r>
          </a:p>
          <a:p>
            <a:pPr algn="ctr"/>
            <a:r>
              <a:rPr lang="en-US" sz="1200" dirty="0" err="1">
                <a:solidFill>
                  <a:schemeClr val="accent1"/>
                </a:solidFill>
              </a:rPr>
              <a:t>Spécifique</a:t>
            </a:r>
            <a:r>
              <a:rPr lang="en-US" sz="1200" dirty="0">
                <a:solidFill>
                  <a:schemeClr val="accent1"/>
                </a:solidFill>
              </a:rPr>
              <a:t> au métier</a:t>
            </a:r>
          </a:p>
        </p:txBody>
      </p:sp>
      <p:sp>
        <p:nvSpPr>
          <p:cNvPr id="14" name="Rectangle à coins arrondis 13"/>
          <p:cNvSpPr/>
          <p:nvPr/>
        </p:nvSpPr>
        <p:spPr>
          <a:xfrm>
            <a:off x="408964" y="6269203"/>
            <a:ext cx="2660971" cy="57581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err="1">
                <a:solidFill>
                  <a:schemeClr val="tx1"/>
                </a:solidFill>
              </a:rPr>
              <a:t>Analyse</a:t>
            </a:r>
            <a:r>
              <a:rPr lang="en-US" b="1" u="sng" dirty="0">
                <a:solidFill>
                  <a:schemeClr val="tx1"/>
                </a:solidFill>
              </a:rPr>
              <a:t> des </a:t>
            </a:r>
            <a:r>
              <a:rPr lang="en-US" b="1" u="sng" dirty="0" err="1">
                <a:solidFill>
                  <a:srgbClr val="FF0000"/>
                </a:solidFill>
              </a:rPr>
              <a:t>risques</a:t>
            </a:r>
            <a:r>
              <a:rPr lang="en-US" b="1" u="sng" dirty="0">
                <a:solidFill>
                  <a:schemeClr val="tx1"/>
                </a:solidFill>
              </a:rPr>
              <a:t>:</a:t>
            </a:r>
          </a:p>
          <a:p>
            <a:pPr algn="ctr"/>
            <a:r>
              <a:rPr lang="en-US" sz="1200" dirty="0" err="1">
                <a:solidFill>
                  <a:schemeClr val="accent1"/>
                </a:solidFill>
              </a:rPr>
              <a:t>Spécifique</a:t>
            </a:r>
            <a:r>
              <a:rPr lang="en-US" sz="1200" dirty="0">
                <a:solidFill>
                  <a:schemeClr val="accent1"/>
                </a:solidFill>
              </a:rPr>
              <a:t> à </a:t>
            </a:r>
            <a:r>
              <a:rPr lang="en-US" sz="1200" dirty="0" err="1">
                <a:solidFill>
                  <a:schemeClr val="accent1"/>
                </a:solidFill>
              </a:rPr>
              <a:t>l’entreprise</a:t>
            </a:r>
            <a:endParaRPr lang="en-US" sz="1200" dirty="0">
              <a:solidFill>
                <a:schemeClr val="accent1"/>
              </a:solidFill>
            </a:endParaRPr>
          </a:p>
        </p:txBody>
      </p:sp>
      <p:sp>
        <p:nvSpPr>
          <p:cNvPr id="9" name="Flèche vers le bas 8"/>
          <p:cNvSpPr/>
          <p:nvPr/>
        </p:nvSpPr>
        <p:spPr>
          <a:xfrm rot="10800000">
            <a:off x="629998" y="4547119"/>
            <a:ext cx="528734" cy="1070371"/>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251957" y="3449528"/>
            <a:ext cx="1263393" cy="533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err="1"/>
              <a:t>Médecine</a:t>
            </a:r>
            <a:r>
              <a:rPr lang="en-US" sz="1200" dirty="0"/>
              <a:t> du travail</a:t>
            </a:r>
          </a:p>
        </p:txBody>
      </p:sp>
      <p:sp>
        <p:nvSpPr>
          <p:cNvPr id="18" name="Flèche vers le bas 17"/>
          <p:cNvSpPr/>
          <p:nvPr/>
        </p:nvSpPr>
        <p:spPr>
          <a:xfrm rot="10800000">
            <a:off x="7593745" y="4432042"/>
            <a:ext cx="528734" cy="1070371"/>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8964" y="3756407"/>
            <a:ext cx="1263393" cy="533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err="1"/>
              <a:t>Salariés</a:t>
            </a:r>
            <a:r>
              <a:rPr lang="en-US" sz="1200" dirty="0"/>
              <a:t> de </a:t>
            </a:r>
            <a:r>
              <a:rPr lang="en-US" sz="1200" dirty="0" err="1"/>
              <a:t>l’entreprise</a:t>
            </a:r>
            <a:endParaRPr lang="en-US" sz="1200" dirty="0"/>
          </a:p>
        </p:txBody>
      </p:sp>
      <p:sp>
        <p:nvSpPr>
          <p:cNvPr id="20" name="Flèche vers le bas 19"/>
          <p:cNvSpPr/>
          <p:nvPr/>
        </p:nvSpPr>
        <p:spPr>
          <a:xfrm rot="16200000">
            <a:off x="6360468" y="613701"/>
            <a:ext cx="528734" cy="1070371"/>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223994" y="1437219"/>
            <a:ext cx="2532745" cy="51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a:t>“ </a:t>
            </a:r>
            <a:r>
              <a:rPr lang="en-US" sz="1200" dirty="0" err="1"/>
              <a:t>Nul</a:t>
            </a:r>
            <a:r>
              <a:rPr lang="en-US" sz="1200" dirty="0"/>
              <a:t> </a:t>
            </a:r>
            <a:r>
              <a:rPr lang="en-US" sz="1200" dirty="0" err="1"/>
              <a:t>n’est</a:t>
            </a:r>
            <a:r>
              <a:rPr lang="en-US" sz="1200" dirty="0"/>
              <a:t> </a:t>
            </a:r>
            <a:r>
              <a:rPr lang="en-US" sz="1200" dirty="0" err="1"/>
              <a:t>censé</a:t>
            </a:r>
            <a:r>
              <a:rPr lang="en-US" sz="1200" dirty="0"/>
              <a:t> </a:t>
            </a:r>
            <a:r>
              <a:rPr lang="en-US" sz="1200" dirty="0" err="1"/>
              <a:t>d’ignorer</a:t>
            </a:r>
            <a:r>
              <a:rPr lang="en-US" sz="1200" dirty="0"/>
              <a:t> la </a:t>
            </a:r>
            <a:r>
              <a:rPr lang="en-US" sz="1200" dirty="0" err="1"/>
              <a:t>loi</a:t>
            </a:r>
            <a:r>
              <a:rPr lang="en-US" sz="1200" dirty="0"/>
              <a:t>”</a:t>
            </a:r>
          </a:p>
          <a:p>
            <a:r>
              <a:rPr lang="en-US" sz="1200" dirty="0"/>
              <a:t>-&gt; Formation</a:t>
            </a:r>
          </a:p>
        </p:txBody>
      </p:sp>
    </p:spTree>
    <p:extLst>
      <p:ext uri="{BB962C8B-B14F-4D97-AF65-F5344CB8AC3E}">
        <p14:creationId xmlns:p14="http://schemas.microsoft.com/office/powerpoint/2010/main" val="410939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251520" y="595881"/>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81392" y="147835"/>
            <a:ext cx="8411088" cy="461665"/>
          </a:xfrm>
          <a:prstGeom prst="rect">
            <a:avLst/>
          </a:prstGeom>
          <a:noFill/>
        </p:spPr>
        <p:txBody>
          <a:bodyPr wrap="square" rtlCol="0">
            <a:spAutoFit/>
          </a:bodyPr>
          <a:lstStyle/>
          <a:p>
            <a:r>
              <a:rPr lang="fr-LU" sz="2400" b="1" dirty="0" err="1">
                <a:solidFill>
                  <a:srgbClr val="FF0000"/>
                </a:solidFill>
              </a:rPr>
              <a:t>Kontakt</a:t>
            </a:r>
            <a:r>
              <a:rPr lang="fr-LU" sz="2400" b="1" dirty="0">
                <a:solidFill>
                  <a:srgbClr val="FF0000"/>
                </a:solidFill>
              </a:rPr>
              <a:t>:</a:t>
            </a:r>
            <a:endParaRPr lang="fr-FR" sz="1000" dirty="0">
              <a:solidFill>
                <a:srgbClr val="FF0000"/>
              </a:solidFill>
            </a:endParaRPr>
          </a:p>
        </p:txBody>
      </p:sp>
      <p:sp>
        <p:nvSpPr>
          <p:cNvPr id="3" name="Espace réservé du numéro de diapositive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B1861-D554-4CE6-AB86-5963E685B6DF}" type="slidenum">
              <a:rPr lang="fr-FR" smtClean="0"/>
              <a:pPr/>
              <a:t>53</a:t>
            </a:fld>
            <a:endParaRPr lang="fr-FR" dirty="0"/>
          </a:p>
        </p:txBody>
      </p:sp>
      <p:pic>
        <p:nvPicPr>
          <p:cNvPr id="4" name="Picture 3">
            <a:extLst>
              <a:ext uri="{FF2B5EF4-FFF2-40B4-BE49-F238E27FC236}">
                <a16:creationId xmlns:a16="http://schemas.microsoft.com/office/drawing/2014/main" id="{B71ABCF8-0398-A94D-2A02-6FF493832142}"/>
              </a:ext>
            </a:extLst>
          </p:cNvPr>
          <p:cNvPicPr>
            <a:picLocks noChangeAspect="1"/>
          </p:cNvPicPr>
          <p:nvPr/>
        </p:nvPicPr>
        <p:blipFill>
          <a:blip r:embed="rId2"/>
          <a:stretch>
            <a:fillRect/>
          </a:stretch>
        </p:blipFill>
        <p:spPr>
          <a:xfrm>
            <a:off x="1738312" y="2014537"/>
            <a:ext cx="5667375" cy="2828925"/>
          </a:xfrm>
          <a:prstGeom prst="rect">
            <a:avLst/>
          </a:prstGeom>
        </p:spPr>
      </p:pic>
    </p:spTree>
    <p:extLst>
      <p:ext uri="{BB962C8B-B14F-4D97-AF65-F5344CB8AC3E}">
        <p14:creationId xmlns:p14="http://schemas.microsoft.com/office/powerpoint/2010/main" val="290575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79918" y="1350841"/>
            <a:ext cx="6897850" cy="5307568"/>
          </a:xfrm>
          <a:prstGeom prst="rect">
            <a:avLst/>
          </a:prstGeom>
        </p:spPr>
      </p:pic>
      <p:sp>
        <p:nvSpPr>
          <p:cNvPr id="3" name="Rectangle 2">
            <a:extLst>
              <a:ext uri="{FF2B5EF4-FFF2-40B4-BE49-F238E27FC236}">
                <a16:creationId xmlns:a16="http://schemas.microsoft.com/office/drawing/2014/main" id="{1C414A00-75F1-BEF6-009A-0D68B53C6207}"/>
              </a:ext>
            </a:extLst>
          </p:cNvPr>
          <p:cNvSpPr/>
          <p:nvPr/>
        </p:nvSpPr>
        <p:spPr>
          <a:xfrm>
            <a:off x="1015299" y="4559388"/>
            <a:ext cx="1948618" cy="19801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D218501-485D-0ECF-3C6C-D79EA0094E8E}"/>
              </a:ext>
            </a:extLst>
          </p:cNvPr>
          <p:cNvSpPr txBox="1">
            <a:spLocks/>
          </p:cNvSpPr>
          <p:nvPr/>
        </p:nvSpPr>
        <p:spPr>
          <a:xfrm>
            <a:off x="1168807" y="257896"/>
            <a:ext cx="6806386" cy="87724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000" kern="1200">
                <a:solidFill>
                  <a:srgbClr val="C00000"/>
                </a:solidFill>
                <a:latin typeface="Calibri" panose="020F0502020204030204" pitchFamily="34" charset="0"/>
                <a:ea typeface="+mj-ea"/>
                <a:cs typeface="+mj-cs"/>
              </a:defRPr>
            </a:lvl1pPr>
          </a:lstStyle>
          <a:p>
            <a:pPr marL="449263" indent="-449263">
              <a:tabLst>
                <a:tab pos="449263" algn="l"/>
              </a:tabLst>
              <a:defRPr/>
            </a:pPr>
            <a:r>
              <a:rPr lang="fr-FR" sz="2800" b="1" dirty="0" err="1">
                <a:solidFill>
                  <a:srgbClr val="FF0000"/>
                </a:solidFill>
                <a:cs typeface="Calibri" panose="020F0502020204030204" pitchFamily="34" charset="0"/>
              </a:rPr>
              <a:t>Rahmenrichtlinie</a:t>
            </a:r>
            <a:r>
              <a:rPr lang="fr-FR" sz="2800" b="1" dirty="0">
                <a:solidFill>
                  <a:srgbClr val="FF0000"/>
                </a:solidFill>
                <a:cs typeface="Calibri" panose="020F0502020204030204" pitchFamily="34" charset="0"/>
              </a:rPr>
              <a:t> + 23 </a:t>
            </a:r>
            <a:r>
              <a:rPr lang="fr-FR" sz="2800" b="1" dirty="0" err="1">
                <a:solidFill>
                  <a:srgbClr val="FF0000"/>
                </a:solidFill>
                <a:cs typeface="Calibri" panose="020F0502020204030204" pitchFamily="34" charset="0"/>
              </a:rPr>
              <a:t>Zusatzrichtlinien</a:t>
            </a:r>
            <a:endParaRPr lang="fr-FR" sz="2800" b="1" dirty="0">
              <a:solidFill>
                <a:srgbClr val="FF0000"/>
              </a:solidFill>
              <a:cs typeface="Calibri" panose="020F0502020204030204" pitchFamily="34" charset="0"/>
            </a:endParaRPr>
          </a:p>
        </p:txBody>
      </p:sp>
    </p:spTree>
    <p:extLst>
      <p:ext uri="{BB962C8B-B14F-4D97-AF65-F5344CB8AC3E}">
        <p14:creationId xmlns:p14="http://schemas.microsoft.com/office/powerpoint/2010/main" val="260864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7483" y="473601"/>
            <a:ext cx="6091376" cy="87724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000" kern="1200">
                <a:solidFill>
                  <a:srgbClr val="C00000"/>
                </a:solidFill>
                <a:latin typeface="Calibri" panose="020F0502020204030204" pitchFamily="34" charset="0"/>
                <a:ea typeface="+mj-ea"/>
                <a:cs typeface="+mj-cs"/>
              </a:defRPr>
            </a:lvl1pPr>
          </a:lstStyle>
          <a:p>
            <a:pPr marL="449263" indent="-449263">
              <a:tabLst>
                <a:tab pos="449263" algn="l"/>
              </a:tabLst>
              <a:defRPr/>
            </a:pPr>
            <a:r>
              <a:rPr lang="fr-FR" sz="2800" b="1" dirty="0">
                <a:solidFill>
                  <a:srgbClr val="FF0000"/>
                </a:solidFill>
                <a:cs typeface="Calibri" panose="020F0502020204030204" pitchFamily="34" charset="0"/>
              </a:rPr>
              <a:t>Code du Travail</a:t>
            </a:r>
          </a:p>
        </p:txBody>
      </p:sp>
      <p:sp>
        <p:nvSpPr>
          <p:cNvPr id="5" name="Rectangle 3"/>
          <p:cNvSpPr txBox="1">
            <a:spLocks noChangeArrowheads="1"/>
          </p:cNvSpPr>
          <p:nvPr/>
        </p:nvSpPr>
        <p:spPr>
          <a:xfrm>
            <a:off x="0" y="1658859"/>
            <a:ext cx="5184576" cy="462604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80975" marR="0" lvl="0" indent="-180975" algn="l" defTabSz="914400" rtl="0" eaLnBrk="1" fontAlgn="auto" latinLnBrk="0" hangingPunct="1">
              <a:lnSpc>
                <a:spcPct val="90000"/>
              </a:lnSpc>
              <a:spcBef>
                <a:spcPct val="20000"/>
              </a:spcBef>
              <a:spcAft>
                <a:spcPts val="0"/>
              </a:spcAft>
              <a:buClrTx/>
              <a:buSzTx/>
              <a:buFont typeface="Wingdings" panose="05000000000000000000" pitchFamily="2" charset="2"/>
              <a:buChar char="§"/>
              <a:tabLst/>
              <a:defRPr/>
            </a:pPr>
            <a:r>
              <a:rPr kumimoji="0" lang="fr-LU" altLang="fr-FR" sz="1400" b="1" i="0" u="none" strike="noStrike" kern="1200" cap="none" spc="0" normalizeH="0" baseline="0" noProof="0" dirty="0">
                <a:ln>
                  <a:noFill/>
                </a:ln>
                <a:solidFill>
                  <a:schemeClr val="accent1">
                    <a:lumMod val="75000"/>
                  </a:schemeClr>
                </a:solidFill>
                <a:effectLst/>
                <a:uLnTx/>
                <a:uFillTx/>
                <a:latin typeface="Calibri"/>
                <a:ea typeface="+mn-ea"/>
                <a:cs typeface="+mn-cs"/>
              </a:rPr>
              <a:t>Livre Premier – Relations individuelles et collectives du travail</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Premier: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Formation du contrat d’apprentissage</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II: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Contrat de travail</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srgbClr val="FF0000"/>
                </a:solidFill>
                <a:effectLst/>
                <a:uLnTx/>
                <a:uFillTx/>
                <a:latin typeface="Calibri"/>
                <a:ea typeface="+mn-ea"/>
                <a:cs typeface="+mn-cs"/>
              </a:rPr>
              <a:t>Titre III: </a:t>
            </a:r>
            <a:r>
              <a:rPr kumimoji="0" lang="fr-LU" altLang="fr-FR" sz="1000" b="0" i="0" u="none" strike="noStrike" kern="1200" cap="none" spc="0" normalizeH="0" baseline="0" noProof="0" dirty="0">
                <a:ln>
                  <a:noFill/>
                </a:ln>
                <a:solidFill>
                  <a:srgbClr val="FF0000"/>
                </a:solidFill>
                <a:effectLst/>
                <a:uLnTx/>
                <a:uFillTx/>
                <a:latin typeface="Calibri"/>
                <a:ea typeface="+mn-ea"/>
                <a:cs typeface="+mn-cs"/>
              </a:rPr>
              <a:t>Travail intérimaire</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srgbClr val="FF0000"/>
                </a:solidFill>
                <a:effectLst/>
                <a:uLnTx/>
                <a:uFillTx/>
                <a:latin typeface="Calibri"/>
                <a:ea typeface="+mn-ea"/>
                <a:cs typeface="+mn-cs"/>
              </a:rPr>
              <a:t>Titre IV: </a:t>
            </a:r>
            <a:r>
              <a:rPr kumimoji="0" lang="fr-LU" altLang="fr-FR" sz="1000" b="0" i="0" u="none" strike="noStrike" kern="1200" cap="none" spc="0" normalizeH="0" baseline="0" noProof="0" dirty="0">
                <a:ln>
                  <a:noFill/>
                </a:ln>
                <a:solidFill>
                  <a:srgbClr val="FF0000"/>
                </a:solidFill>
                <a:effectLst/>
                <a:uLnTx/>
                <a:uFillTx/>
                <a:latin typeface="Calibri"/>
                <a:ea typeface="+mn-ea"/>
                <a:cs typeface="+mn-cs"/>
              </a:rPr>
              <a:t>Détachement de salariés</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V: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Emploi des élèves et étudiants pendant les vacances scolaires</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VI: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Rapports collectifs du travail</a:t>
            </a:r>
          </a:p>
          <a:p>
            <a:pPr marL="1257300" marR="0" lvl="0" indent="-27463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endParaRPr kumimoji="0" lang="fr-LU" altLang="fr-FR" sz="800" b="0" i="0" u="none" strike="noStrike" kern="1200" cap="none" spc="0" normalizeH="0" baseline="0" noProof="0" dirty="0">
              <a:ln>
                <a:noFill/>
              </a:ln>
              <a:solidFill>
                <a:prstClr val="black"/>
              </a:solidFill>
              <a:effectLst/>
              <a:uLnTx/>
              <a:uFillTx/>
              <a:latin typeface="Calibri"/>
              <a:ea typeface="+mn-ea"/>
              <a:cs typeface="+mn-cs"/>
            </a:endParaRPr>
          </a:p>
          <a:p>
            <a:pPr marL="180975" marR="0" lvl="0" indent="-180975" algn="l" defTabSz="914400" rtl="0" eaLnBrk="1" fontAlgn="auto" latinLnBrk="0" hangingPunct="1">
              <a:lnSpc>
                <a:spcPct val="90000"/>
              </a:lnSpc>
              <a:spcBef>
                <a:spcPct val="20000"/>
              </a:spcBef>
              <a:spcAft>
                <a:spcPts val="0"/>
              </a:spcAft>
              <a:buClrTx/>
              <a:buSzTx/>
              <a:buFont typeface="Wingdings" panose="05000000000000000000" pitchFamily="2" charset="2"/>
              <a:buChar char="§"/>
              <a:tabLst/>
              <a:defRPr/>
            </a:pPr>
            <a:r>
              <a:rPr kumimoji="0" lang="fr-LU" altLang="fr-FR" sz="1400" b="1" i="0" u="none" strike="noStrike" kern="1200" cap="none" spc="0" normalizeH="0" baseline="0" noProof="0" dirty="0">
                <a:ln>
                  <a:noFill/>
                </a:ln>
                <a:solidFill>
                  <a:schemeClr val="accent1">
                    <a:lumMod val="75000"/>
                  </a:schemeClr>
                </a:solidFill>
                <a:effectLst/>
                <a:uLnTx/>
                <a:uFillTx/>
                <a:latin typeface="Calibri"/>
                <a:ea typeface="+mn-ea"/>
                <a:cs typeface="+mn-cs"/>
              </a:rPr>
              <a:t>Livre II – Réglementation et conditions de travail</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Premier: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Durée de travail</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II: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Salaire</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III: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Repos, congés et jours fériés légaux</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IV: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Égalité de traitement entre hommes et femmes</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V: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Égalité de traitement en matière d’emploi et de travail</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VI: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Traitements de données à caractère personnel à des fins de surveillance des salariés sur le lieu de travail</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VII: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Protection des salariés en matière de lutte contre la corruption, le trafic d’influence et la prise illégale d’intérêts</a:t>
            </a:r>
          </a:p>
          <a:p>
            <a:pPr marL="1257300" marR="0" lvl="0" indent="-27463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endParaRPr kumimoji="0" lang="fr-LU" altLang="fr-FR" sz="800" b="1" i="0" u="none" strike="noStrike" kern="1200" cap="none" spc="0" normalizeH="0" baseline="0" noProof="0" dirty="0">
              <a:ln>
                <a:noFill/>
              </a:ln>
              <a:solidFill>
                <a:prstClr val="black"/>
              </a:solidFill>
              <a:effectLst/>
              <a:uLnTx/>
              <a:uFillTx/>
              <a:latin typeface="Calibri"/>
              <a:ea typeface="+mn-ea"/>
              <a:cs typeface="+mn-cs"/>
            </a:endParaRPr>
          </a:p>
          <a:p>
            <a:pPr marL="180975" marR="0" lvl="0" indent="-180975" algn="l" defTabSz="914400" rtl="0" eaLnBrk="1" fontAlgn="auto" latinLnBrk="0" hangingPunct="1">
              <a:lnSpc>
                <a:spcPct val="90000"/>
              </a:lnSpc>
              <a:spcBef>
                <a:spcPct val="20000"/>
              </a:spcBef>
              <a:spcAft>
                <a:spcPts val="0"/>
              </a:spcAft>
              <a:buClrTx/>
              <a:buSzTx/>
              <a:buFont typeface="Wingdings" panose="05000000000000000000" pitchFamily="2" charset="2"/>
              <a:buChar char="§"/>
              <a:tabLst/>
              <a:defRPr/>
            </a:pPr>
            <a:r>
              <a:rPr kumimoji="0" lang="fr-LU" altLang="fr-FR" sz="1400" b="1" i="0" u="none" strike="noStrike" kern="1200" cap="none" spc="0" normalizeH="0" baseline="0" noProof="0" dirty="0">
                <a:ln>
                  <a:noFill/>
                </a:ln>
                <a:solidFill>
                  <a:srgbClr val="FF0000"/>
                </a:solidFill>
                <a:effectLst/>
                <a:uLnTx/>
                <a:uFillTx/>
                <a:latin typeface="Calibri"/>
                <a:ea typeface="+mn-ea"/>
                <a:cs typeface="+mn-cs"/>
              </a:rPr>
              <a:t>Livre III – Protection, Sécurité et Santé des salariés</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srgbClr val="FF0000"/>
                </a:solidFill>
                <a:effectLst/>
                <a:uLnTx/>
                <a:uFillTx/>
                <a:latin typeface="Calibri"/>
                <a:ea typeface="+mn-ea"/>
                <a:cs typeface="+mn-cs"/>
              </a:rPr>
              <a:t>Titre Premier: </a:t>
            </a:r>
            <a:r>
              <a:rPr kumimoji="0" lang="fr-LU" altLang="fr-FR" sz="1000" b="0" i="0" u="none" strike="noStrike" kern="1200" cap="none" spc="0" normalizeH="0" baseline="0" noProof="0" dirty="0">
                <a:ln>
                  <a:noFill/>
                </a:ln>
                <a:solidFill>
                  <a:srgbClr val="FF0000"/>
                </a:solidFill>
                <a:effectLst/>
                <a:uLnTx/>
                <a:uFillTx/>
                <a:latin typeface="Calibri"/>
                <a:ea typeface="+mn-ea"/>
                <a:cs typeface="+mn-cs"/>
              </a:rPr>
              <a:t>Sécurité au travail</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srgbClr val="FF0000"/>
                </a:solidFill>
                <a:effectLst/>
                <a:uLnTx/>
                <a:uFillTx/>
                <a:latin typeface="Calibri"/>
                <a:ea typeface="+mn-ea"/>
                <a:cs typeface="+mn-cs"/>
              </a:rPr>
              <a:t>Titre II: </a:t>
            </a:r>
            <a:r>
              <a:rPr kumimoji="0" lang="fr-LU" altLang="fr-FR" sz="1000" b="0" i="0" u="none" strike="noStrike" kern="1200" cap="none" spc="0" normalizeH="0" baseline="0" noProof="0" dirty="0">
                <a:ln>
                  <a:noFill/>
                </a:ln>
                <a:solidFill>
                  <a:srgbClr val="FF0000"/>
                </a:solidFill>
                <a:effectLst/>
                <a:uLnTx/>
                <a:uFillTx/>
                <a:latin typeface="Calibri"/>
                <a:ea typeface="+mn-ea"/>
                <a:cs typeface="+mn-cs"/>
              </a:rPr>
              <a:t>Service de santé au travail</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srgbClr val="FF0000"/>
                </a:solidFill>
                <a:effectLst/>
                <a:uLnTx/>
                <a:uFillTx/>
                <a:latin typeface="Calibri"/>
                <a:ea typeface="+mn-ea"/>
                <a:cs typeface="+mn-cs"/>
              </a:rPr>
              <a:t>Titre III: </a:t>
            </a:r>
            <a:r>
              <a:rPr kumimoji="0" lang="fr-LU" altLang="fr-FR" sz="1000" b="0" i="0" u="none" strike="noStrike" kern="1200" cap="none" spc="0" normalizeH="0" baseline="0" noProof="0" dirty="0">
                <a:ln>
                  <a:noFill/>
                </a:ln>
                <a:solidFill>
                  <a:srgbClr val="FF0000"/>
                </a:solidFill>
                <a:effectLst/>
                <a:uLnTx/>
                <a:uFillTx/>
                <a:latin typeface="Calibri"/>
                <a:ea typeface="+mn-ea"/>
                <a:cs typeface="+mn-cs"/>
              </a:rPr>
              <a:t>Emploi de personnes enceintes, accouchées et allaitantes</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srgbClr val="FF0000"/>
                </a:solidFill>
                <a:effectLst/>
                <a:uLnTx/>
                <a:uFillTx/>
                <a:latin typeface="Calibri"/>
                <a:ea typeface="+mn-ea"/>
                <a:cs typeface="+mn-cs"/>
              </a:rPr>
              <a:t>Titre IV: </a:t>
            </a:r>
            <a:r>
              <a:rPr kumimoji="0" lang="fr-LU" altLang="fr-FR" sz="1000" b="0" i="0" u="none" strike="noStrike" kern="1200" cap="none" spc="0" normalizeH="0" baseline="0" noProof="0" dirty="0">
                <a:ln>
                  <a:noFill/>
                </a:ln>
                <a:solidFill>
                  <a:srgbClr val="FF0000"/>
                </a:solidFill>
                <a:effectLst/>
                <a:uLnTx/>
                <a:uFillTx/>
                <a:latin typeface="Calibri"/>
                <a:ea typeface="+mn-ea"/>
                <a:cs typeface="+mn-cs"/>
              </a:rPr>
              <a:t>Emploi de jeunes salariés</a:t>
            </a:r>
          </a:p>
          <a:p>
            <a:pPr marL="360363" marR="0" lvl="0" indent="-179388" algn="l" defTabSz="914400" rtl="0" eaLnBrk="1" fontAlgn="auto" latinLnBrk="0" hangingPunct="1">
              <a:lnSpc>
                <a:spcPct val="90000"/>
              </a:lnSpc>
              <a:spcBef>
                <a:spcPct val="2000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srgbClr val="FF0000"/>
                </a:solidFill>
                <a:effectLst/>
                <a:uLnTx/>
                <a:uFillTx/>
                <a:latin typeface="Calibri"/>
                <a:ea typeface="+mn-ea"/>
                <a:cs typeface="+mn-cs"/>
              </a:rPr>
              <a:t>Titre V: </a:t>
            </a:r>
            <a:r>
              <a:rPr kumimoji="0" lang="fr-LU" altLang="fr-FR" sz="1000" b="0" i="0" u="none" strike="noStrike" kern="1200" cap="none" spc="0" normalizeH="0" baseline="0" noProof="0" dirty="0">
                <a:ln>
                  <a:noFill/>
                </a:ln>
                <a:solidFill>
                  <a:srgbClr val="FF0000"/>
                </a:solidFill>
                <a:effectLst/>
                <a:uLnTx/>
                <a:uFillTx/>
                <a:latin typeface="Calibri"/>
                <a:ea typeface="+mn-ea"/>
                <a:cs typeface="+mn-cs"/>
              </a:rPr>
              <a:t>Protection des salariés contre les risques liés à une exposition à des agents chimiques, physiques et biologiques </a:t>
            </a:r>
            <a:endParaRPr kumimoji="0" lang="fr-LU" altLang="fr-FR" sz="10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90000"/>
              </a:lnSpc>
              <a:spcBef>
                <a:spcPct val="20000"/>
              </a:spcBef>
              <a:spcAft>
                <a:spcPts val="0"/>
              </a:spcAft>
              <a:buClrTx/>
              <a:buSzTx/>
              <a:buFontTx/>
              <a:buNone/>
              <a:tabLst/>
              <a:defRPr/>
            </a:pPr>
            <a:endParaRPr kumimoji="0" lang="fr-LU" alt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90000"/>
              </a:lnSpc>
              <a:spcBef>
                <a:spcPct val="20000"/>
              </a:spcBef>
              <a:spcAft>
                <a:spcPts val="0"/>
              </a:spcAft>
              <a:buClrTx/>
              <a:buSzTx/>
              <a:buFontTx/>
              <a:buNone/>
              <a:tabLst/>
              <a:defRPr/>
            </a:pPr>
            <a:endParaRPr kumimoji="0" lang="fr-LU" altLang="fr-FR"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4813312" y="1672477"/>
            <a:ext cx="4355976" cy="4441216"/>
          </a:xfrm>
          <a:prstGeom prst="rect">
            <a:avLst/>
          </a:prstGeom>
        </p:spPr>
        <p:txBody>
          <a:bodyPr wrap="square">
            <a:spAutoFit/>
          </a:bodyPr>
          <a:lstStyle/>
          <a:p>
            <a:pPr marL="180975" marR="0" lvl="0" indent="-180975"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fr-LU" altLang="fr-FR" sz="1400" b="1" i="0" u="none" strike="noStrike" kern="1200" cap="none" spc="0" normalizeH="0" baseline="0" noProof="0" dirty="0">
                <a:ln>
                  <a:noFill/>
                </a:ln>
                <a:solidFill>
                  <a:schemeClr val="accent1">
                    <a:lumMod val="75000"/>
                  </a:schemeClr>
                </a:solidFill>
                <a:effectLst/>
                <a:uLnTx/>
                <a:uFillTx/>
                <a:latin typeface="Calibri"/>
                <a:ea typeface="+mn-ea"/>
                <a:cs typeface="+mn-cs"/>
              </a:rPr>
              <a:t>Livre IV – Représentation du personnel</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Premier: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Délégations</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II: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Représentations des salariés dans les sociétés anonymes</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III: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Comité d’entreprises européen ou procédure d’information et de consultation transfrontalières des travailleurs</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IV: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Implication des travailleurs dans la société européenne</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V: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Implication des salariés dans la société coopérative européenne</a:t>
            </a:r>
          </a:p>
          <a:p>
            <a:pPr marL="1257300" marR="0" lvl="0" indent="-27463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endParaRPr kumimoji="0" lang="fr-LU" altLang="fr-FR" sz="800" b="0" i="0" u="none" strike="noStrike" kern="1200" cap="none" spc="0" normalizeH="0" baseline="0" noProof="0" dirty="0">
              <a:ln>
                <a:noFill/>
              </a:ln>
              <a:solidFill>
                <a:prstClr val="black"/>
              </a:solidFill>
              <a:effectLst/>
              <a:uLnTx/>
              <a:uFillTx/>
              <a:latin typeface="Calibri"/>
              <a:ea typeface="+mn-ea"/>
              <a:cs typeface="+mn-cs"/>
            </a:endParaRPr>
          </a:p>
          <a:p>
            <a:pPr marL="1257300" marR="0" lvl="0" indent="-27463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endParaRPr kumimoji="0" lang="fr-LU" altLang="fr-FR" sz="800" b="0" i="0" u="none" strike="noStrike" kern="1200" cap="none" spc="0" normalizeH="0" baseline="0" noProof="0" dirty="0">
              <a:ln>
                <a:noFill/>
              </a:ln>
              <a:solidFill>
                <a:prstClr val="black"/>
              </a:solidFill>
              <a:effectLst/>
              <a:uLnTx/>
              <a:uFillTx/>
              <a:latin typeface="Calibri"/>
              <a:ea typeface="+mn-ea"/>
              <a:cs typeface="+mn-cs"/>
            </a:endParaRPr>
          </a:p>
          <a:p>
            <a:pPr marL="1257300" marR="0" lvl="0" indent="-27463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endParaRPr kumimoji="0" lang="fr-LU" altLang="fr-FR" sz="800" b="0" i="0" u="none" strike="noStrike" kern="1200" cap="none" spc="0" normalizeH="0" baseline="0" noProof="0" dirty="0">
              <a:ln>
                <a:noFill/>
              </a:ln>
              <a:solidFill>
                <a:prstClr val="black"/>
              </a:solidFill>
              <a:effectLst/>
              <a:uLnTx/>
              <a:uFillTx/>
              <a:latin typeface="Calibri"/>
              <a:ea typeface="+mn-ea"/>
              <a:cs typeface="+mn-cs"/>
            </a:endParaRPr>
          </a:p>
          <a:p>
            <a:pPr marL="180975" marR="0" lvl="0" indent="-180975"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fr-LU" altLang="fr-FR" sz="1400" b="1" i="0" u="none" strike="noStrike" kern="1200" cap="none" spc="0" normalizeH="0" baseline="0" noProof="0" dirty="0">
                <a:ln>
                  <a:noFill/>
                </a:ln>
                <a:solidFill>
                  <a:schemeClr val="accent1">
                    <a:lumMod val="75000"/>
                  </a:schemeClr>
                </a:solidFill>
                <a:effectLst/>
                <a:uLnTx/>
                <a:uFillTx/>
                <a:latin typeface="Calibri"/>
                <a:ea typeface="+mn-ea"/>
                <a:cs typeface="+mn-cs"/>
              </a:rPr>
              <a:t>Livre V – Emploi et chômage</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Premier: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Prévention des licenciements et maintien dans l’emploi</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II: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Indemnités de chômage complet</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III: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Indemnité compensatoire de salaire en cas de chômage dû aux intempéries</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IV: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Placement des salariés</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V: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Emploi des salariés incapable d’occuper leur dernier poste de travail</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VI: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Emploi de personnes handicapés</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VII: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Interdiction du travail clandestin et interdiction de l’emploi</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VIII: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Préretraite</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IX: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Rétablissement du plein emploi</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endParaRPr kumimoji="0" lang="fr-LU" altLang="fr-FR" sz="1000" b="0" i="0" u="none" strike="noStrike" kern="1200" cap="none" spc="0" normalizeH="0" baseline="0" noProof="0" dirty="0">
              <a:ln>
                <a:noFill/>
              </a:ln>
              <a:solidFill>
                <a:prstClr val="black"/>
              </a:solidFill>
              <a:effectLst/>
              <a:uLnTx/>
              <a:uFillTx/>
              <a:latin typeface="Calibri"/>
              <a:ea typeface="+mn-ea"/>
              <a:cs typeface="+mn-cs"/>
            </a:endParaRPr>
          </a:p>
          <a:p>
            <a:pPr marL="1257300" marR="0" lvl="0" indent="-27463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endParaRPr kumimoji="0" lang="fr-LU" altLang="fr-FR" sz="800" b="1" i="0" u="none" strike="noStrike" kern="1200" cap="none" spc="0" normalizeH="0" baseline="0" noProof="0" dirty="0">
              <a:ln>
                <a:noFill/>
              </a:ln>
              <a:solidFill>
                <a:prstClr val="black"/>
              </a:solidFill>
              <a:effectLst/>
              <a:uLnTx/>
              <a:uFillTx/>
              <a:latin typeface="Calibri"/>
              <a:ea typeface="+mn-ea"/>
              <a:cs typeface="+mn-cs"/>
            </a:endParaRPr>
          </a:p>
          <a:p>
            <a:pPr marL="180975" marR="0" lvl="0" indent="-180975"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fr-LU" altLang="fr-FR" sz="1400" b="1" i="0" u="none" strike="noStrike" kern="1200" cap="none" spc="0" normalizeH="0" baseline="0" noProof="0" dirty="0">
                <a:ln>
                  <a:noFill/>
                </a:ln>
                <a:solidFill>
                  <a:schemeClr val="accent1">
                    <a:lumMod val="75000"/>
                  </a:schemeClr>
                </a:solidFill>
                <a:effectLst/>
                <a:uLnTx/>
                <a:uFillTx/>
                <a:latin typeface="Calibri"/>
                <a:ea typeface="+mn-ea"/>
                <a:cs typeface="+mn-cs"/>
              </a:rPr>
              <a:t>Livre VI – Administrations et organes</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srgbClr val="FF0000"/>
                </a:solidFill>
                <a:effectLst/>
                <a:uLnTx/>
                <a:uFillTx/>
                <a:latin typeface="Calibri"/>
                <a:ea typeface="+mn-ea"/>
                <a:cs typeface="+mn-cs"/>
              </a:rPr>
              <a:t>Titre Premier: </a:t>
            </a:r>
            <a:r>
              <a:rPr kumimoji="0" lang="fr-LU" altLang="fr-FR" sz="1000" b="0" i="0" u="none" strike="noStrike" kern="1200" cap="none" spc="0" normalizeH="0" baseline="0" noProof="0" dirty="0">
                <a:ln>
                  <a:noFill/>
                </a:ln>
                <a:solidFill>
                  <a:srgbClr val="FF0000"/>
                </a:solidFill>
                <a:effectLst/>
                <a:uLnTx/>
                <a:uFillTx/>
                <a:latin typeface="Calibri"/>
                <a:ea typeface="+mn-ea"/>
                <a:cs typeface="+mn-cs"/>
              </a:rPr>
              <a:t>Inspection du travail et des mines</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II: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Agence pour le développement de l’emploi</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III: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Fonds pour l’emploi</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IV: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Observatoire national des relations du travail et de l’emploi</a:t>
            </a:r>
          </a:p>
          <a:p>
            <a:pPr marL="360363" marR="0" lvl="0" indent="-179388"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fr-LU" altLang="fr-FR" sz="1000" b="1" i="0" u="none" strike="noStrike" kern="1200" cap="none" spc="0" normalizeH="0" baseline="0" noProof="0" dirty="0">
                <a:ln>
                  <a:noFill/>
                </a:ln>
                <a:solidFill>
                  <a:prstClr val="black"/>
                </a:solidFill>
                <a:effectLst/>
                <a:uLnTx/>
                <a:uFillTx/>
                <a:latin typeface="Calibri"/>
                <a:ea typeface="+mn-ea"/>
                <a:cs typeface="+mn-cs"/>
              </a:rPr>
              <a:t>Titre V: </a:t>
            </a:r>
            <a:r>
              <a:rPr kumimoji="0" lang="fr-LU" altLang="fr-FR" sz="1000" b="0" i="0" u="none" strike="noStrike" kern="1200" cap="none" spc="0" normalizeH="0" baseline="0" noProof="0" dirty="0">
                <a:ln>
                  <a:noFill/>
                </a:ln>
                <a:solidFill>
                  <a:prstClr val="black"/>
                </a:solidFill>
                <a:effectLst/>
                <a:uLnTx/>
                <a:uFillTx/>
                <a:latin typeface="Calibri"/>
                <a:ea typeface="+mn-ea"/>
                <a:cs typeface="+mn-cs"/>
              </a:rPr>
              <a:t>Comité permanent du travail et de l’emploi et instance de conciliation individuelle</a:t>
            </a:r>
            <a:endParaRPr kumimoji="0" lang="fr-LU" altLang="fr-FR" sz="1000" b="1" i="0"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5633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81392" y="147835"/>
            <a:ext cx="8414958" cy="461665"/>
          </a:xfrm>
          <a:prstGeom prst="rect">
            <a:avLst/>
          </a:prstGeom>
          <a:noFill/>
        </p:spPr>
        <p:txBody>
          <a:bodyPr wrap="square" rtlCol="0">
            <a:spAutoFit/>
          </a:bodyPr>
          <a:lstStyle/>
          <a:p>
            <a:r>
              <a:rPr lang="fr-LU" sz="2400" b="1" dirty="0">
                <a:solidFill>
                  <a:srgbClr val="FF0000"/>
                </a:solidFill>
              </a:rPr>
              <a:t>Triangle de la prévention</a:t>
            </a:r>
            <a:r>
              <a:rPr lang="fr-LU" sz="2000" dirty="0">
                <a:solidFill>
                  <a:srgbClr val="FF0000"/>
                </a:solidFill>
              </a:rPr>
              <a:t>:</a:t>
            </a:r>
            <a:endParaRPr lang="fr-FR" sz="2000" dirty="0">
              <a:solidFill>
                <a:srgbClr val="FF0000"/>
              </a:solidFill>
            </a:endParaRPr>
          </a:p>
        </p:txBody>
      </p:sp>
      <p:grpSp>
        <p:nvGrpSpPr>
          <p:cNvPr id="7" name="Groupe 6"/>
          <p:cNvGrpSpPr/>
          <p:nvPr/>
        </p:nvGrpSpPr>
        <p:grpSpPr>
          <a:xfrm>
            <a:off x="1523999" y="1511561"/>
            <a:ext cx="5900445" cy="4745976"/>
            <a:chOff x="1358770" y="1042113"/>
            <a:chExt cx="5829300" cy="501015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770" y="1042113"/>
              <a:ext cx="5829300" cy="5010150"/>
            </a:xfrm>
            <a:prstGeom prst="rect">
              <a:avLst/>
            </a:prstGeom>
          </p:spPr>
        </p:pic>
        <p:sp>
          <p:nvSpPr>
            <p:cNvPr id="4" name="Triangle isocèle 3"/>
            <p:cNvSpPr/>
            <p:nvPr/>
          </p:nvSpPr>
          <p:spPr>
            <a:xfrm>
              <a:off x="1903445" y="1648407"/>
              <a:ext cx="4752392" cy="4005943"/>
            </a:xfrm>
            <a:prstGeom prst="triangle">
              <a:avLst>
                <a:gd name="adj" fmla="val 5000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5" name="ZoneTexte 4"/>
            <p:cNvSpPr txBox="1"/>
            <p:nvPr/>
          </p:nvSpPr>
          <p:spPr>
            <a:xfrm>
              <a:off x="2699658" y="3993502"/>
              <a:ext cx="3334138" cy="923330"/>
            </a:xfrm>
            <a:prstGeom prst="rect">
              <a:avLst/>
            </a:prstGeom>
            <a:noFill/>
          </p:spPr>
          <p:txBody>
            <a:bodyPr wrap="square" rtlCol="0">
              <a:spAutoFit/>
            </a:bodyPr>
            <a:lstStyle/>
            <a:p>
              <a:r>
                <a:rPr lang="en-US" sz="5400" b="1" dirty="0" err="1">
                  <a:solidFill>
                    <a:schemeClr val="bg1"/>
                  </a:solidFill>
                </a:rPr>
                <a:t>Prévention</a:t>
              </a:r>
              <a:endParaRPr lang="en-US" sz="5400" b="1" dirty="0">
                <a:solidFill>
                  <a:schemeClr val="bg1"/>
                </a:solidFill>
              </a:endParaRPr>
            </a:p>
          </p:txBody>
        </p:sp>
      </p:grpSp>
      <p:sp>
        <p:nvSpPr>
          <p:cNvPr id="8" name="Rectangle à coins arrondis 7"/>
          <p:cNvSpPr/>
          <p:nvPr/>
        </p:nvSpPr>
        <p:spPr>
          <a:xfrm>
            <a:off x="3290015" y="785715"/>
            <a:ext cx="2660971" cy="66443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err="1">
                <a:solidFill>
                  <a:schemeClr val="tx1"/>
                </a:solidFill>
              </a:rPr>
              <a:t>Catégories</a:t>
            </a:r>
            <a:r>
              <a:rPr lang="en-US" b="1" u="sng" dirty="0">
                <a:solidFill>
                  <a:schemeClr val="tx1"/>
                </a:solidFill>
              </a:rPr>
              <a:t> de </a:t>
            </a:r>
            <a:r>
              <a:rPr lang="en-US" b="1" u="sng" dirty="0" err="1">
                <a:solidFill>
                  <a:srgbClr val="FF0000"/>
                </a:solidFill>
              </a:rPr>
              <a:t>risques</a:t>
            </a:r>
            <a:r>
              <a:rPr lang="en-US" b="1" u="sng" dirty="0">
                <a:solidFill>
                  <a:schemeClr val="tx1"/>
                </a:solidFill>
              </a:rPr>
              <a:t>:</a:t>
            </a:r>
          </a:p>
          <a:p>
            <a:pPr algn="ctr"/>
            <a:r>
              <a:rPr lang="en-US" sz="1200" dirty="0" err="1">
                <a:solidFill>
                  <a:schemeClr val="accent1"/>
                </a:solidFill>
              </a:rPr>
              <a:t>Loi</a:t>
            </a:r>
            <a:r>
              <a:rPr lang="en-US" sz="1200" dirty="0">
                <a:solidFill>
                  <a:schemeClr val="accent1"/>
                </a:solidFill>
              </a:rPr>
              <a:t>, </a:t>
            </a:r>
            <a:r>
              <a:rPr lang="en-US" sz="1200" dirty="0" err="1">
                <a:solidFill>
                  <a:schemeClr val="accent1"/>
                </a:solidFill>
              </a:rPr>
              <a:t>Règlement</a:t>
            </a:r>
            <a:r>
              <a:rPr lang="en-US" sz="1200" dirty="0">
                <a:solidFill>
                  <a:schemeClr val="accent1"/>
                </a:solidFill>
              </a:rPr>
              <a:t>, Prescriptions, </a:t>
            </a:r>
            <a:r>
              <a:rPr lang="en-US" sz="1200" dirty="0" err="1">
                <a:solidFill>
                  <a:schemeClr val="accent1"/>
                </a:solidFill>
              </a:rPr>
              <a:t>Recommandations</a:t>
            </a:r>
            <a:r>
              <a:rPr lang="en-US" sz="1200" dirty="0">
                <a:solidFill>
                  <a:schemeClr val="accent1"/>
                </a:solidFill>
              </a:rPr>
              <a:t>, </a:t>
            </a:r>
            <a:r>
              <a:rPr lang="en-US" sz="1200" dirty="0" err="1">
                <a:solidFill>
                  <a:schemeClr val="accent1"/>
                </a:solidFill>
              </a:rPr>
              <a:t>Règle</a:t>
            </a:r>
            <a:r>
              <a:rPr lang="en-US" sz="1200" dirty="0">
                <a:solidFill>
                  <a:schemeClr val="accent1"/>
                </a:solidFill>
              </a:rPr>
              <a:t> de </a:t>
            </a:r>
            <a:r>
              <a:rPr lang="en-US" sz="1200" dirty="0" err="1">
                <a:solidFill>
                  <a:schemeClr val="accent1"/>
                </a:solidFill>
              </a:rPr>
              <a:t>l’art</a:t>
            </a:r>
            <a:endParaRPr lang="en-US" sz="1200" dirty="0">
              <a:solidFill>
                <a:schemeClr val="accent1"/>
              </a:solidFill>
            </a:endParaRPr>
          </a:p>
        </p:txBody>
      </p:sp>
      <p:sp>
        <p:nvSpPr>
          <p:cNvPr id="13" name="Rectangle à coins arrondis 12"/>
          <p:cNvSpPr/>
          <p:nvPr/>
        </p:nvSpPr>
        <p:spPr>
          <a:xfrm>
            <a:off x="5555230" y="6257537"/>
            <a:ext cx="2660971" cy="57581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err="1">
                <a:solidFill>
                  <a:schemeClr val="tx1"/>
                </a:solidFill>
              </a:rPr>
              <a:t>Postes</a:t>
            </a:r>
            <a:r>
              <a:rPr lang="en-US" b="1" u="sng" dirty="0">
                <a:solidFill>
                  <a:schemeClr val="tx1"/>
                </a:solidFill>
              </a:rPr>
              <a:t> à </a:t>
            </a:r>
            <a:r>
              <a:rPr lang="en-US" b="1" u="sng" dirty="0" err="1">
                <a:solidFill>
                  <a:srgbClr val="FF0000"/>
                </a:solidFill>
              </a:rPr>
              <a:t>risques</a:t>
            </a:r>
            <a:r>
              <a:rPr lang="en-US" b="1" u="sng" dirty="0">
                <a:solidFill>
                  <a:schemeClr val="tx1"/>
                </a:solidFill>
              </a:rPr>
              <a:t>:</a:t>
            </a:r>
          </a:p>
          <a:p>
            <a:pPr algn="ctr"/>
            <a:r>
              <a:rPr lang="en-US" sz="1200" dirty="0" err="1">
                <a:solidFill>
                  <a:schemeClr val="accent1"/>
                </a:solidFill>
              </a:rPr>
              <a:t>Spécifique</a:t>
            </a:r>
            <a:r>
              <a:rPr lang="en-US" sz="1200" dirty="0">
                <a:solidFill>
                  <a:schemeClr val="accent1"/>
                </a:solidFill>
              </a:rPr>
              <a:t> au métier</a:t>
            </a:r>
          </a:p>
        </p:txBody>
      </p:sp>
      <p:sp>
        <p:nvSpPr>
          <p:cNvPr id="14" name="Rectangle à coins arrondis 13"/>
          <p:cNvSpPr/>
          <p:nvPr/>
        </p:nvSpPr>
        <p:spPr>
          <a:xfrm>
            <a:off x="408964" y="6269203"/>
            <a:ext cx="2660971" cy="57581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err="1">
                <a:solidFill>
                  <a:schemeClr val="tx1"/>
                </a:solidFill>
              </a:rPr>
              <a:t>Analyse</a:t>
            </a:r>
            <a:r>
              <a:rPr lang="en-US" b="1" u="sng" dirty="0">
                <a:solidFill>
                  <a:schemeClr val="tx1"/>
                </a:solidFill>
              </a:rPr>
              <a:t> des </a:t>
            </a:r>
            <a:r>
              <a:rPr lang="en-US" b="1" u="sng" dirty="0" err="1">
                <a:solidFill>
                  <a:srgbClr val="FF0000"/>
                </a:solidFill>
              </a:rPr>
              <a:t>risques</a:t>
            </a:r>
            <a:r>
              <a:rPr lang="en-US" b="1" u="sng" dirty="0">
                <a:solidFill>
                  <a:schemeClr val="tx1"/>
                </a:solidFill>
              </a:rPr>
              <a:t>:</a:t>
            </a:r>
          </a:p>
          <a:p>
            <a:pPr algn="ctr"/>
            <a:r>
              <a:rPr lang="en-US" sz="1200" dirty="0" err="1">
                <a:solidFill>
                  <a:schemeClr val="accent1"/>
                </a:solidFill>
              </a:rPr>
              <a:t>Spécifique</a:t>
            </a:r>
            <a:r>
              <a:rPr lang="en-US" sz="1200" dirty="0">
                <a:solidFill>
                  <a:schemeClr val="accent1"/>
                </a:solidFill>
              </a:rPr>
              <a:t> à </a:t>
            </a:r>
            <a:r>
              <a:rPr lang="en-US" sz="1200" dirty="0" err="1">
                <a:solidFill>
                  <a:schemeClr val="accent1"/>
                </a:solidFill>
              </a:rPr>
              <a:t>l’entreprise</a:t>
            </a:r>
            <a:endParaRPr lang="en-US" sz="1200" dirty="0">
              <a:solidFill>
                <a:schemeClr val="accent1"/>
              </a:solidFill>
            </a:endParaRPr>
          </a:p>
        </p:txBody>
      </p:sp>
      <p:sp>
        <p:nvSpPr>
          <p:cNvPr id="9" name="Flèche vers le bas 8"/>
          <p:cNvSpPr/>
          <p:nvPr/>
        </p:nvSpPr>
        <p:spPr>
          <a:xfrm rot="10800000">
            <a:off x="629998" y="4547119"/>
            <a:ext cx="528734" cy="1070371"/>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251957" y="3449528"/>
            <a:ext cx="1263393" cy="533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err="1"/>
              <a:t>Médecine</a:t>
            </a:r>
            <a:r>
              <a:rPr lang="en-US" sz="1200" dirty="0"/>
              <a:t> du travail</a:t>
            </a:r>
          </a:p>
        </p:txBody>
      </p:sp>
      <p:sp>
        <p:nvSpPr>
          <p:cNvPr id="18" name="Flèche vers le bas 17"/>
          <p:cNvSpPr/>
          <p:nvPr/>
        </p:nvSpPr>
        <p:spPr>
          <a:xfrm rot="10800000">
            <a:off x="7593745" y="4432042"/>
            <a:ext cx="528734" cy="1070371"/>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8964" y="3756407"/>
            <a:ext cx="1263393" cy="533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err="1"/>
              <a:t>Salariés</a:t>
            </a:r>
            <a:r>
              <a:rPr lang="en-US" sz="1200" dirty="0"/>
              <a:t> de </a:t>
            </a:r>
            <a:r>
              <a:rPr lang="en-US" sz="1200" dirty="0" err="1"/>
              <a:t>l’entreprise</a:t>
            </a:r>
            <a:endParaRPr lang="en-US" sz="1200" dirty="0"/>
          </a:p>
        </p:txBody>
      </p:sp>
      <p:sp>
        <p:nvSpPr>
          <p:cNvPr id="20" name="Flèche vers le bas 19"/>
          <p:cNvSpPr/>
          <p:nvPr/>
        </p:nvSpPr>
        <p:spPr>
          <a:xfrm rot="16200000">
            <a:off x="6360468" y="613701"/>
            <a:ext cx="528734" cy="1070371"/>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223994" y="1437219"/>
            <a:ext cx="2532745" cy="51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a:t>“ </a:t>
            </a:r>
            <a:r>
              <a:rPr lang="en-US" sz="1200" dirty="0" err="1"/>
              <a:t>Nul</a:t>
            </a:r>
            <a:r>
              <a:rPr lang="en-US" sz="1200" dirty="0"/>
              <a:t> </a:t>
            </a:r>
            <a:r>
              <a:rPr lang="en-US" sz="1200" dirty="0" err="1"/>
              <a:t>n’est</a:t>
            </a:r>
            <a:r>
              <a:rPr lang="en-US" sz="1200" dirty="0"/>
              <a:t> </a:t>
            </a:r>
            <a:r>
              <a:rPr lang="en-US" sz="1200" dirty="0" err="1"/>
              <a:t>censé</a:t>
            </a:r>
            <a:r>
              <a:rPr lang="en-US" sz="1200" dirty="0"/>
              <a:t> </a:t>
            </a:r>
            <a:r>
              <a:rPr lang="en-US" sz="1200" dirty="0" err="1"/>
              <a:t>d’ignorer</a:t>
            </a:r>
            <a:r>
              <a:rPr lang="en-US" sz="1200" dirty="0"/>
              <a:t> la </a:t>
            </a:r>
            <a:r>
              <a:rPr lang="en-US" sz="1200" dirty="0" err="1"/>
              <a:t>loi</a:t>
            </a:r>
            <a:r>
              <a:rPr lang="en-US" sz="1200" dirty="0"/>
              <a:t>”</a:t>
            </a:r>
          </a:p>
          <a:p>
            <a:r>
              <a:rPr lang="en-US" sz="1200" dirty="0"/>
              <a:t>-&gt; Formation</a:t>
            </a:r>
          </a:p>
        </p:txBody>
      </p:sp>
    </p:spTree>
    <p:extLst>
      <p:ext uri="{BB962C8B-B14F-4D97-AF65-F5344CB8AC3E}">
        <p14:creationId xmlns:p14="http://schemas.microsoft.com/office/powerpoint/2010/main" val="2201360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251520" y="620688"/>
            <a:ext cx="8568952"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81392" y="147835"/>
            <a:ext cx="8414958" cy="461665"/>
          </a:xfrm>
          <a:prstGeom prst="rect">
            <a:avLst/>
          </a:prstGeom>
          <a:noFill/>
        </p:spPr>
        <p:txBody>
          <a:bodyPr wrap="square" rtlCol="0">
            <a:spAutoFit/>
          </a:bodyPr>
          <a:lstStyle/>
          <a:p>
            <a:r>
              <a:rPr lang="fr-LU" sz="2400" b="1" dirty="0">
                <a:solidFill>
                  <a:srgbClr val="FF0000"/>
                </a:solidFill>
              </a:rPr>
              <a:t>Employeur - Salarié</a:t>
            </a:r>
            <a:r>
              <a:rPr lang="fr-LU" sz="2000" dirty="0">
                <a:solidFill>
                  <a:srgbClr val="FF0000"/>
                </a:solidFill>
              </a:rPr>
              <a:t>:</a:t>
            </a:r>
            <a:endParaRPr lang="fr-FR" sz="2000" dirty="0">
              <a:solidFill>
                <a:srgbClr val="FF0000"/>
              </a:solidFill>
            </a:endParaRPr>
          </a:p>
        </p:txBody>
      </p:sp>
      <p:sp>
        <p:nvSpPr>
          <p:cNvPr id="6" name="TextBox 5">
            <a:extLst>
              <a:ext uri="{FF2B5EF4-FFF2-40B4-BE49-F238E27FC236}">
                <a16:creationId xmlns:a16="http://schemas.microsoft.com/office/drawing/2014/main" id="{AAD09F6B-CEE4-A5C0-9373-12D7ED902107}"/>
              </a:ext>
            </a:extLst>
          </p:cNvPr>
          <p:cNvSpPr txBox="1"/>
          <p:nvPr/>
        </p:nvSpPr>
        <p:spPr>
          <a:xfrm>
            <a:off x="4076700" y="3270796"/>
            <a:ext cx="4572000" cy="1200329"/>
          </a:xfrm>
          <a:prstGeom prst="rect">
            <a:avLst/>
          </a:prstGeom>
          <a:noFill/>
        </p:spPr>
        <p:txBody>
          <a:bodyPr wrap="square">
            <a:spAutoFit/>
          </a:bodyPr>
          <a:lstStyle/>
          <a:p>
            <a:pPr algn="just"/>
            <a:r>
              <a:rPr lang="fr-LU" sz="1800" b="1" dirty="0"/>
              <a:t>«salariés»</a:t>
            </a:r>
            <a:r>
              <a:rPr lang="fr-LU" sz="1800" dirty="0"/>
              <a:t>, tous les salariés tels que définis à l’article L. 121-1, ainsi que les stagiaires, les apprentis et les élèves et étudiants occupés pendant les vacances scolaires;</a:t>
            </a:r>
          </a:p>
        </p:txBody>
      </p:sp>
      <p:sp>
        <p:nvSpPr>
          <p:cNvPr id="15" name="TextBox 14">
            <a:extLst>
              <a:ext uri="{FF2B5EF4-FFF2-40B4-BE49-F238E27FC236}">
                <a16:creationId xmlns:a16="http://schemas.microsoft.com/office/drawing/2014/main" id="{7E8634EF-93FC-C671-4780-FE21B83BFC6E}"/>
              </a:ext>
            </a:extLst>
          </p:cNvPr>
          <p:cNvSpPr txBox="1"/>
          <p:nvPr/>
        </p:nvSpPr>
        <p:spPr>
          <a:xfrm>
            <a:off x="251520" y="931456"/>
            <a:ext cx="4572000" cy="1200329"/>
          </a:xfrm>
          <a:prstGeom prst="rect">
            <a:avLst/>
          </a:prstGeom>
          <a:noFill/>
        </p:spPr>
        <p:txBody>
          <a:bodyPr wrap="square">
            <a:spAutoFit/>
          </a:bodyPr>
          <a:lstStyle/>
          <a:p>
            <a:pPr algn="just"/>
            <a:r>
              <a:rPr lang="fr-LU" sz="1800" b="1" dirty="0"/>
              <a:t>«employeur»</a:t>
            </a:r>
            <a:r>
              <a:rPr lang="fr-LU" sz="1800" dirty="0"/>
              <a:t>,</a:t>
            </a:r>
            <a:r>
              <a:rPr lang="fr-LU" sz="1800" b="1" dirty="0"/>
              <a:t> </a:t>
            </a:r>
            <a:r>
              <a:rPr lang="fr-LU" sz="1800" dirty="0"/>
              <a:t>toute personne physique ou morale qui est titulaire de la relation de travail avec le salarié et qui a la responsabilité de l’entreprise et/ou de l’établissement;</a:t>
            </a:r>
          </a:p>
        </p:txBody>
      </p:sp>
    </p:spTree>
    <p:extLst>
      <p:ext uri="{BB962C8B-B14F-4D97-AF65-F5344CB8AC3E}">
        <p14:creationId xmlns:p14="http://schemas.microsoft.com/office/powerpoint/2010/main" val="222449491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6130</Words>
  <Application>Microsoft Office PowerPoint</Application>
  <PresentationFormat>On-screen Show (4:3)</PresentationFormat>
  <Paragraphs>730</Paragraphs>
  <Slides>53</Slides>
  <Notes>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65" baseType="lpstr">
      <vt:lpstr>Arial</vt:lpstr>
      <vt:lpstr>Calibri</vt:lpstr>
      <vt:lpstr>Calibri Light</vt:lpstr>
      <vt:lpstr>Courier New</vt:lpstr>
      <vt:lpstr>Oswald</vt:lpstr>
      <vt:lpstr>Oswald ExtraLight</vt:lpstr>
      <vt:lpstr>Oswald Light</vt:lpstr>
      <vt:lpstr>Oswald SemiBold</vt:lpstr>
      <vt:lpstr>Wingdings</vt:lpstr>
      <vt:lpstr>Thème Office</vt:lpstr>
      <vt:lpstr>Conception personnalisée</vt:lpstr>
      <vt:lpstr>Graphique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Marco Boly</dc:creator>
  <cp:lastModifiedBy>Claude</cp:lastModifiedBy>
  <cp:revision>27</cp:revision>
  <cp:lastPrinted>2022-10-05T16:43:36Z</cp:lastPrinted>
  <dcterms:created xsi:type="dcterms:W3CDTF">2022-10-05T06:48:40Z</dcterms:created>
  <dcterms:modified xsi:type="dcterms:W3CDTF">2024-11-04T16:01:57Z</dcterms:modified>
</cp:coreProperties>
</file>